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4630400" cy="8229600"/>
  <p:notesSz cx="8229600" cy="14630400"/>
  <p:embeddedFontLst>
    <p:embeddedFont>
      <p:font typeface="Inter"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0676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35.sv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28.svg"/><Relationship Id="rId3" Type="http://schemas.openxmlformats.org/officeDocument/2006/relationships/image" Target="../media/image42.png"/><Relationship Id="rId7" Type="http://schemas.openxmlformats.org/officeDocument/2006/relationships/image" Target="../media/image13.svg"/><Relationship Id="rId12" Type="http://schemas.openxmlformats.org/officeDocument/2006/relationships/image" Target="../media/image27.png"/><Relationship Id="rId17" Type="http://schemas.openxmlformats.org/officeDocument/2006/relationships/image" Target="../media/image50.svg"/><Relationship Id="rId2" Type="http://schemas.openxmlformats.org/officeDocument/2006/relationships/notesSlide" Target="../notesSlides/notesSlide11.xml"/><Relationship Id="rId16" Type="http://schemas.openxmlformats.org/officeDocument/2006/relationships/image" Target="../media/image49.png"/><Relationship Id="rId1" Type="http://schemas.openxmlformats.org/officeDocument/2006/relationships/slideLayout" Target="../slideLayouts/slideLayout12.xml"/><Relationship Id="rId6" Type="http://schemas.openxmlformats.org/officeDocument/2006/relationships/image" Target="../media/image12.png"/><Relationship Id="rId11" Type="http://schemas.openxmlformats.org/officeDocument/2006/relationships/image" Target="../media/image46.svg"/><Relationship Id="rId5" Type="http://schemas.openxmlformats.org/officeDocument/2006/relationships/image" Target="../media/image44.svg"/><Relationship Id="rId15" Type="http://schemas.openxmlformats.org/officeDocument/2006/relationships/image" Target="../media/image48.svg"/><Relationship Id="rId10" Type="http://schemas.openxmlformats.org/officeDocument/2006/relationships/image" Target="../media/image45.png"/><Relationship Id="rId4" Type="http://schemas.openxmlformats.org/officeDocument/2006/relationships/image" Target="../media/image43.png"/><Relationship Id="rId9" Type="http://schemas.openxmlformats.org/officeDocument/2006/relationships/image" Target="../media/image30.svg"/><Relationship Id="rId14"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hyperlink" Target="https://react.dev" TargetMode="External"/><Relationship Id="rId7" Type="http://schemas.openxmlformats.org/officeDocument/2006/relationships/hyperlink" Target="https://cloud.google.com/genkit" TargetMode="External"/><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hyperlink" Target="https://tailwindcss.com" TargetMode="External"/><Relationship Id="rId5" Type="http://schemas.openxmlformats.org/officeDocument/2006/relationships/hyperlink" Target="https://firebase.google.com" TargetMode="External"/><Relationship Id="rId4" Type="http://schemas.openxmlformats.org/officeDocument/2006/relationships/hyperlink" Target="https://nextjs.org"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notesSlide" Target="../notesSlides/notesSlide5.xml"/><Relationship Id="rId16" Type="http://schemas.openxmlformats.org/officeDocument/2006/relationships/image" Target="../media/image17.svg"/><Relationship Id="rId1" Type="http://schemas.openxmlformats.org/officeDocument/2006/relationships/slideLayout" Target="../slideLayouts/slideLayout6.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29.png"/><Relationship Id="rId3" Type="http://schemas.openxmlformats.org/officeDocument/2006/relationships/image" Target="../media/image23.png"/><Relationship Id="rId7" Type="http://schemas.openxmlformats.org/officeDocument/2006/relationships/image" Target="../media/image25.png"/><Relationship Id="rId12" Type="http://schemas.openxmlformats.org/officeDocument/2006/relationships/image" Target="../media/image28.sv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9.svg"/><Relationship Id="rId11" Type="http://schemas.openxmlformats.org/officeDocument/2006/relationships/image" Target="../media/image27.png"/><Relationship Id="rId5" Type="http://schemas.openxmlformats.org/officeDocument/2006/relationships/image" Target="../media/image8.png"/><Relationship Id="rId10" Type="http://schemas.openxmlformats.org/officeDocument/2006/relationships/image" Target="../media/image11.svg"/><Relationship Id="rId4" Type="http://schemas.openxmlformats.org/officeDocument/2006/relationships/image" Target="../media/image24.svg"/><Relationship Id="rId9" Type="http://schemas.openxmlformats.org/officeDocument/2006/relationships/image" Target="../media/image10.png"/><Relationship Id="rId14" Type="http://schemas.openxmlformats.org/officeDocument/2006/relationships/image" Target="../media/image30.sv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93790" y="1387435"/>
            <a:ext cx="13042821" cy="1956435"/>
          </a:xfrm>
          <a:prstGeom prst="rect">
            <a:avLst/>
          </a:prstGeom>
          <a:noFill/>
          <a:ln/>
        </p:spPr>
        <p:txBody>
          <a:bodyPr wrap="square" lIns="0" tIns="0" rIns="0" bIns="0" rtlCol="0" anchor="t"/>
          <a:lstStyle/>
          <a:p>
            <a:pPr marL="0" indent="0" algn="ctr">
              <a:lnSpc>
                <a:spcPts val="7700"/>
              </a:lnSpc>
              <a:buNone/>
            </a:pPr>
            <a:r>
              <a:rPr lang="en-US" sz="6150" b="1" dirty="0">
                <a:solidFill>
                  <a:srgbClr val="000000"/>
                </a:solidFill>
                <a:latin typeface="Inter Bold" pitchFamily="34" charset="0"/>
                <a:ea typeface="Inter Bold" pitchFamily="34" charset="-122"/>
                <a:cs typeface="Inter Bold" pitchFamily="34" charset="-120"/>
              </a:rPr>
              <a:t>MediPort: Your Unified Digital Health Identity</a:t>
            </a:r>
            <a:endParaRPr lang="en-US" sz="6150" dirty="0"/>
          </a:p>
        </p:txBody>
      </p:sp>
      <p:sp>
        <p:nvSpPr>
          <p:cNvPr id="3" name="Text 1"/>
          <p:cNvSpPr/>
          <p:nvPr/>
        </p:nvSpPr>
        <p:spPr>
          <a:xfrm>
            <a:off x="3202186" y="3684032"/>
            <a:ext cx="8225909" cy="566976"/>
          </a:xfrm>
          <a:prstGeom prst="rect">
            <a:avLst/>
          </a:prstGeom>
          <a:noFill/>
          <a:ln/>
        </p:spPr>
        <p:txBody>
          <a:bodyPr wrap="none" lIns="0" tIns="0" rIns="0" bIns="0" rtlCol="0" anchor="t"/>
          <a:lstStyle/>
          <a:p>
            <a:pPr marL="0" indent="0" algn="ctr">
              <a:lnSpc>
                <a:spcPts val="4450"/>
              </a:lnSpc>
              <a:buNone/>
            </a:pPr>
            <a:r>
              <a:rPr lang="en-US" sz="3550" b="1" dirty="0">
                <a:solidFill>
                  <a:srgbClr val="000000"/>
                </a:solidFill>
                <a:latin typeface="Inter Bold" pitchFamily="34" charset="0"/>
                <a:ea typeface="Inter Bold" pitchFamily="34" charset="-122"/>
                <a:cs typeface="Inter Bold" pitchFamily="34" charset="-120"/>
              </a:rPr>
              <a:t>A Modern Digital Healthcare Platform</a:t>
            </a:r>
            <a:endParaRPr lang="en-US" sz="3550" dirty="0"/>
          </a:p>
        </p:txBody>
      </p:sp>
      <p:sp>
        <p:nvSpPr>
          <p:cNvPr id="4" name="Text 2"/>
          <p:cNvSpPr/>
          <p:nvPr/>
        </p:nvSpPr>
        <p:spPr>
          <a:xfrm>
            <a:off x="793790" y="4591169"/>
            <a:ext cx="13042821" cy="362903"/>
          </a:xfrm>
          <a:prstGeom prst="rect">
            <a:avLst/>
          </a:prstGeom>
          <a:noFill/>
          <a:ln/>
        </p:spPr>
        <p:txBody>
          <a:bodyPr wrap="none" lIns="0" tIns="0" rIns="0" bIns="0" rtlCol="0" anchor="t"/>
          <a:lstStyle/>
          <a:p>
            <a:pPr marL="0" indent="0" algn="ctr">
              <a:lnSpc>
                <a:spcPts val="2850"/>
              </a:lnSpc>
              <a:buNone/>
            </a:pPr>
            <a:r>
              <a:rPr lang="en-US" sz="1750" dirty="0">
                <a:solidFill>
                  <a:srgbClr val="272525"/>
                </a:solidFill>
                <a:latin typeface="Inter" pitchFamily="34" charset="0"/>
                <a:ea typeface="Inter" pitchFamily="34" charset="-122"/>
                <a:cs typeface="Inter" pitchFamily="34" charset="-120"/>
              </a:rPr>
              <a:t>ANEESH VISHWANAATH BHATTU | 2501050055</a:t>
            </a:r>
            <a:endParaRPr lang="en-US" sz="1750" dirty="0"/>
          </a:p>
        </p:txBody>
      </p:sp>
      <p:sp>
        <p:nvSpPr>
          <p:cNvPr id="5" name="Text 3"/>
          <p:cNvSpPr/>
          <p:nvPr/>
        </p:nvSpPr>
        <p:spPr>
          <a:xfrm>
            <a:off x="793790" y="5209223"/>
            <a:ext cx="13042821" cy="362903"/>
          </a:xfrm>
          <a:prstGeom prst="rect">
            <a:avLst/>
          </a:prstGeom>
          <a:noFill/>
          <a:ln/>
        </p:spPr>
        <p:txBody>
          <a:bodyPr wrap="none" lIns="0" tIns="0" rIns="0" bIns="0" rtlCol="0" anchor="t"/>
          <a:lstStyle/>
          <a:p>
            <a:pPr marL="0" indent="0" algn="ctr">
              <a:lnSpc>
                <a:spcPts val="2850"/>
              </a:lnSpc>
              <a:buNone/>
            </a:pPr>
            <a:r>
              <a:rPr lang="en-US" sz="1750" dirty="0">
                <a:solidFill>
                  <a:srgbClr val="272525"/>
                </a:solidFill>
                <a:latin typeface="Inter" pitchFamily="34" charset="0"/>
                <a:ea typeface="Inter" pitchFamily="34" charset="-122"/>
                <a:cs typeface="Inter" pitchFamily="34" charset="-120"/>
              </a:rPr>
              <a:t>M.Tech CSE | 25CS5103 - Frontend Development Frameworks</a:t>
            </a:r>
            <a:endParaRPr lang="en-US" sz="1750" dirty="0"/>
          </a:p>
        </p:txBody>
      </p:sp>
      <p:sp>
        <p:nvSpPr>
          <p:cNvPr id="6" name="Text 4"/>
          <p:cNvSpPr/>
          <p:nvPr/>
        </p:nvSpPr>
        <p:spPr>
          <a:xfrm>
            <a:off x="793790" y="5827276"/>
            <a:ext cx="13042821" cy="362903"/>
          </a:xfrm>
          <a:prstGeom prst="rect">
            <a:avLst/>
          </a:prstGeom>
          <a:noFill/>
          <a:ln/>
        </p:spPr>
        <p:txBody>
          <a:bodyPr wrap="none" lIns="0" tIns="0" rIns="0" bIns="0" rtlCol="0" anchor="t"/>
          <a:lstStyle/>
          <a:p>
            <a:pPr marL="0" indent="0" algn="ctr">
              <a:lnSpc>
                <a:spcPts val="2850"/>
              </a:lnSpc>
              <a:buNone/>
            </a:pPr>
            <a:r>
              <a:rPr lang="en-US" sz="1750" dirty="0">
                <a:solidFill>
                  <a:srgbClr val="272525"/>
                </a:solidFill>
                <a:latin typeface="Inter" pitchFamily="34" charset="0"/>
                <a:ea typeface="Inter" pitchFamily="34" charset="-122"/>
                <a:cs typeface="Inter" pitchFamily="34" charset="-120"/>
              </a:rPr>
              <a:t>Advisor: Dr. B. Chaithanya Krishna</a:t>
            </a:r>
            <a:endParaRPr lang="en-US" sz="1750" dirty="0"/>
          </a:p>
        </p:txBody>
      </p:sp>
      <p:sp>
        <p:nvSpPr>
          <p:cNvPr id="7" name="Shape 5"/>
          <p:cNvSpPr/>
          <p:nvPr/>
        </p:nvSpPr>
        <p:spPr>
          <a:xfrm>
            <a:off x="793790" y="6462236"/>
            <a:ext cx="362903" cy="362903"/>
          </a:xfrm>
          <a:prstGeom prst="roundRect">
            <a:avLst>
              <a:gd name="adj" fmla="val 25194296"/>
            </a:avLst>
          </a:prstGeom>
          <a:noFill/>
          <a:ln w="7620">
            <a:solidFill>
              <a:srgbClr val="FFFFFF"/>
            </a:solidFill>
            <a:prstDash val="solid"/>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774502"/>
            <a:ext cx="4739878" cy="531614"/>
          </a:xfrm>
          <a:prstGeom prst="rect">
            <a:avLst/>
          </a:prstGeom>
          <a:noFill/>
          <a:ln/>
        </p:spPr>
        <p:txBody>
          <a:bodyPr wrap="none" lIns="0" tIns="0" rIns="0" bIns="0" rtlCol="0" anchor="t"/>
          <a:lstStyle/>
          <a:p>
            <a:pPr marL="0" indent="0" algn="l">
              <a:lnSpc>
                <a:spcPts val="4150"/>
              </a:lnSpc>
              <a:buNone/>
            </a:pPr>
            <a:r>
              <a:rPr lang="en-US" sz="3300" b="1" dirty="0">
                <a:solidFill>
                  <a:srgbClr val="000000"/>
                </a:solidFill>
                <a:latin typeface="Inter Bold" pitchFamily="34" charset="0"/>
                <a:ea typeface="Inter Bold" pitchFamily="34" charset="-122"/>
                <a:cs typeface="Inter Bold" pitchFamily="34" charset="-120"/>
              </a:rPr>
              <a:t>Database Connectivity</a:t>
            </a:r>
            <a:endParaRPr lang="en-US" sz="3300" dirty="0"/>
          </a:p>
        </p:txBody>
      </p:sp>
      <p:sp>
        <p:nvSpPr>
          <p:cNvPr id="3" name="Shape 1"/>
          <p:cNvSpPr/>
          <p:nvPr/>
        </p:nvSpPr>
        <p:spPr>
          <a:xfrm>
            <a:off x="793790" y="1646277"/>
            <a:ext cx="13042821" cy="1025723"/>
          </a:xfrm>
          <a:prstGeom prst="roundRect">
            <a:avLst>
              <a:gd name="adj" fmla="val 6966"/>
            </a:avLst>
          </a:prstGeom>
          <a:solidFill>
            <a:srgbClr val="FFFFFF"/>
          </a:solidFill>
          <a:ln w="22860">
            <a:solidFill>
              <a:srgbClr val="C0C1D7"/>
            </a:solidFill>
            <a:prstDash val="solid"/>
          </a:ln>
        </p:spPr>
      </p:sp>
      <p:sp>
        <p:nvSpPr>
          <p:cNvPr id="4" name="Shape 2"/>
          <p:cNvSpPr/>
          <p:nvPr/>
        </p:nvSpPr>
        <p:spPr>
          <a:xfrm>
            <a:off x="816650" y="1669137"/>
            <a:ext cx="680442" cy="980003"/>
          </a:xfrm>
          <a:prstGeom prst="roundRect">
            <a:avLst>
              <a:gd name="adj" fmla="val 6469"/>
            </a:avLst>
          </a:prstGeom>
          <a:solidFill>
            <a:srgbClr val="DADBF1"/>
          </a:solidFill>
          <a:ln/>
        </p:spPr>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5485" y="2031563"/>
            <a:ext cx="255151" cy="255151"/>
          </a:xfrm>
          <a:prstGeom prst="rect">
            <a:avLst/>
          </a:prstGeom>
        </p:spPr>
      </p:pic>
      <p:sp>
        <p:nvSpPr>
          <p:cNvPr id="6" name="Text 3"/>
          <p:cNvSpPr/>
          <p:nvPr/>
        </p:nvSpPr>
        <p:spPr>
          <a:xfrm>
            <a:off x="1667113" y="1839158"/>
            <a:ext cx="2126456" cy="265747"/>
          </a:xfrm>
          <a:prstGeom prst="rect">
            <a:avLst/>
          </a:prstGeom>
          <a:noFill/>
          <a:ln/>
        </p:spPr>
        <p:txBody>
          <a:bodyPr wrap="none" lIns="0" tIns="0" rIns="0" bIns="0" rtlCol="0" anchor="t"/>
          <a:lstStyle/>
          <a:p>
            <a:pPr marL="0" indent="0" algn="l">
              <a:lnSpc>
                <a:spcPts val="2050"/>
              </a:lnSpc>
              <a:buNone/>
            </a:pPr>
            <a:r>
              <a:rPr lang="en-US" sz="1650" b="1" dirty="0">
                <a:solidFill>
                  <a:srgbClr val="272525"/>
                </a:solidFill>
                <a:latin typeface="Inter Bold" pitchFamily="34" charset="0"/>
                <a:ea typeface="Inter Bold" pitchFamily="34" charset="-122"/>
                <a:cs typeface="Inter Bold" pitchFamily="34" charset="-120"/>
              </a:rPr>
              <a:t>Firebase Firestore</a:t>
            </a:r>
            <a:endParaRPr lang="en-US" sz="1650" dirty="0"/>
          </a:p>
        </p:txBody>
      </p:sp>
      <p:sp>
        <p:nvSpPr>
          <p:cNvPr id="7" name="Text 4"/>
          <p:cNvSpPr/>
          <p:nvPr/>
        </p:nvSpPr>
        <p:spPr>
          <a:xfrm>
            <a:off x="1667113" y="2206943"/>
            <a:ext cx="11976616" cy="272177"/>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Firebase Firestore used as cloud-based NoSQL database</a:t>
            </a:r>
            <a:endParaRPr lang="en-US" sz="1300" dirty="0"/>
          </a:p>
        </p:txBody>
      </p:sp>
      <p:sp>
        <p:nvSpPr>
          <p:cNvPr id="8" name="Shape 5"/>
          <p:cNvSpPr/>
          <p:nvPr/>
        </p:nvSpPr>
        <p:spPr>
          <a:xfrm>
            <a:off x="793790" y="2842022"/>
            <a:ext cx="13042821" cy="1025723"/>
          </a:xfrm>
          <a:prstGeom prst="roundRect">
            <a:avLst>
              <a:gd name="adj" fmla="val 6966"/>
            </a:avLst>
          </a:prstGeom>
          <a:solidFill>
            <a:srgbClr val="FFFFFF"/>
          </a:solidFill>
          <a:ln w="22860">
            <a:solidFill>
              <a:srgbClr val="C0C1D7"/>
            </a:solidFill>
            <a:prstDash val="solid"/>
          </a:ln>
        </p:spPr>
      </p:sp>
      <p:sp>
        <p:nvSpPr>
          <p:cNvPr id="9" name="Shape 6"/>
          <p:cNvSpPr/>
          <p:nvPr/>
        </p:nvSpPr>
        <p:spPr>
          <a:xfrm>
            <a:off x="816650" y="2864882"/>
            <a:ext cx="680442" cy="980003"/>
          </a:xfrm>
          <a:prstGeom prst="roundRect">
            <a:avLst>
              <a:gd name="adj" fmla="val 6469"/>
            </a:avLst>
          </a:prstGeom>
          <a:solidFill>
            <a:srgbClr val="DADBF1"/>
          </a:solidFill>
          <a:ln/>
        </p:spPr>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5485" y="3227308"/>
            <a:ext cx="255151" cy="255151"/>
          </a:xfrm>
          <a:prstGeom prst="rect">
            <a:avLst/>
          </a:prstGeom>
        </p:spPr>
      </p:pic>
      <p:sp>
        <p:nvSpPr>
          <p:cNvPr id="11" name="Text 7"/>
          <p:cNvSpPr/>
          <p:nvPr/>
        </p:nvSpPr>
        <p:spPr>
          <a:xfrm>
            <a:off x="1667113" y="3034903"/>
            <a:ext cx="2126456" cy="265747"/>
          </a:xfrm>
          <a:prstGeom prst="rect">
            <a:avLst/>
          </a:prstGeom>
          <a:noFill/>
          <a:ln/>
        </p:spPr>
        <p:txBody>
          <a:bodyPr wrap="none" lIns="0" tIns="0" rIns="0" bIns="0" rtlCol="0" anchor="t"/>
          <a:lstStyle/>
          <a:p>
            <a:pPr marL="0" indent="0" algn="l">
              <a:lnSpc>
                <a:spcPts val="2050"/>
              </a:lnSpc>
              <a:buNone/>
            </a:pPr>
            <a:r>
              <a:rPr lang="en-US" sz="1650" b="1" dirty="0">
                <a:solidFill>
                  <a:srgbClr val="272525"/>
                </a:solidFill>
                <a:latin typeface="Inter Bold" pitchFamily="34" charset="0"/>
                <a:ea typeface="Inter Bold" pitchFamily="34" charset="-122"/>
                <a:cs typeface="Inter Bold" pitchFamily="34" charset="-120"/>
              </a:rPr>
              <a:t>Real-time Data Sync</a:t>
            </a:r>
            <a:endParaRPr lang="en-US" sz="1650" dirty="0"/>
          </a:p>
        </p:txBody>
      </p:sp>
      <p:sp>
        <p:nvSpPr>
          <p:cNvPr id="12" name="Text 8"/>
          <p:cNvSpPr/>
          <p:nvPr/>
        </p:nvSpPr>
        <p:spPr>
          <a:xfrm>
            <a:off x="1667113" y="3402687"/>
            <a:ext cx="11976616" cy="272177"/>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Real-time data synchronization across all users</a:t>
            </a:r>
            <a:endParaRPr lang="en-US" sz="1300" dirty="0"/>
          </a:p>
        </p:txBody>
      </p:sp>
      <p:sp>
        <p:nvSpPr>
          <p:cNvPr id="13" name="Shape 9"/>
          <p:cNvSpPr/>
          <p:nvPr/>
        </p:nvSpPr>
        <p:spPr>
          <a:xfrm>
            <a:off x="793790" y="4037767"/>
            <a:ext cx="13042821" cy="1025723"/>
          </a:xfrm>
          <a:prstGeom prst="roundRect">
            <a:avLst>
              <a:gd name="adj" fmla="val 6966"/>
            </a:avLst>
          </a:prstGeom>
          <a:solidFill>
            <a:srgbClr val="FFFFFF"/>
          </a:solidFill>
          <a:ln w="22860">
            <a:solidFill>
              <a:srgbClr val="C0C1D7"/>
            </a:solidFill>
            <a:prstDash val="solid"/>
          </a:ln>
        </p:spPr>
      </p:sp>
      <p:sp>
        <p:nvSpPr>
          <p:cNvPr id="14" name="Shape 10"/>
          <p:cNvSpPr/>
          <p:nvPr/>
        </p:nvSpPr>
        <p:spPr>
          <a:xfrm>
            <a:off x="816650" y="4060627"/>
            <a:ext cx="680442" cy="980003"/>
          </a:xfrm>
          <a:prstGeom prst="roundRect">
            <a:avLst>
              <a:gd name="adj" fmla="val 6469"/>
            </a:avLst>
          </a:prstGeom>
          <a:solidFill>
            <a:srgbClr val="DADBF1"/>
          </a:solidFill>
          <a:ln/>
        </p:spPr>
      </p:sp>
      <p:pic>
        <p:nvPicPr>
          <p:cNvPr id="1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5485" y="4423053"/>
            <a:ext cx="255151" cy="255151"/>
          </a:xfrm>
          <a:prstGeom prst="rect">
            <a:avLst/>
          </a:prstGeom>
        </p:spPr>
      </p:pic>
      <p:sp>
        <p:nvSpPr>
          <p:cNvPr id="16" name="Text 11"/>
          <p:cNvSpPr/>
          <p:nvPr/>
        </p:nvSpPr>
        <p:spPr>
          <a:xfrm>
            <a:off x="1667113" y="4230648"/>
            <a:ext cx="2126456" cy="265747"/>
          </a:xfrm>
          <a:prstGeom prst="rect">
            <a:avLst/>
          </a:prstGeom>
          <a:noFill/>
          <a:ln/>
        </p:spPr>
        <p:txBody>
          <a:bodyPr wrap="none" lIns="0" tIns="0" rIns="0" bIns="0" rtlCol="0" anchor="t"/>
          <a:lstStyle/>
          <a:p>
            <a:pPr marL="0" indent="0" algn="l">
              <a:lnSpc>
                <a:spcPts val="2050"/>
              </a:lnSpc>
              <a:buNone/>
            </a:pPr>
            <a:r>
              <a:rPr lang="en-US" sz="1650" b="1" dirty="0">
                <a:solidFill>
                  <a:srgbClr val="272525"/>
                </a:solidFill>
                <a:latin typeface="Inter Bold" pitchFamily="34" charset="0"/>
                <a:ea typeface="Inter Bold" pitchFamily="34" charset="-122"/>
                <a:cs typeface="Inter Bold" pitchFamily="34" charset="-120"/>
              </a:rPr>
              <a:t>Secure Operations</a:t>
            </a:r>
            <a:endParaRPr lang="en-US" sz="1650" dirty="0"/>
          </a:p>
        </p:txBody>
      </p:sp>
      <p:sp>
        <p:nvSpPr>
          <p:cNvPr id="17" name="Text 12"/>
          <p:cNvSpPr/>
          <p:nvPr/>
        </p:nvSpPr>
        <p:spPr>
          <a:xfrm>
            <a:off x="1667113" y="4598432"/>
            <a:ext cx="11976616" cy="272177"/>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Secure read/write operations using security rules</a:t>
            </a:r>
            <a:endParaRPr lang="en-US" sz="1300" dirty="0"/>
          </a:p>
        </p:txBody>
      </p:sp>
      <p:sp>
        <p:nvSpPr>
          <p:cNvPr id="18" name="Shape 13"/>
          <p:cNvSpPr/>
          <p:nvPr/>
        </p:nvSpPr>
        <p:spPr>
          <a:xfrm>
            <a:off x="793790" y="5233511"/>
            <a:ext cx="13042821" cy="1025723"/>
          </a:xfrm>
          <a:prstGeom prst="roundRect">
            <a:avLst>
              <a:gd name="adj" fmla="val 6966"/>
            </a:avLst>
          </a:prstGeom>
          <a:solidFill>
            <a:srgbClr val="FFFFFF"/>
          </a:solidFill>
          <a:ln w="22860">
            <a:solidFill>
              <a:srgbClr val="C0C1D7"/>
            </a:solidFill>
            <a:prstDash val="solid"/>
          </a:ln>
        </p:spPr>
      </p:sp>
      <p:sp>
        <p:nvSpPr>
          <p:cNvPr id="19" name="Shape 14"/>
          <p:cNvSpPr/>
          <p:nvPr/>
        </p:nvSpPr>
        <p:spPr>
          <a:xfrm>
            <a:off x="816650" y="5256371"/>
            <a:ext cx="680442" cy="980003"/>
          </a:xfrm>
          <a:prstGeom prst="roundRect">
            <a:avLst>
              <a:gd name="adj" fmla="val 6469"/>
            </a:avLst>
          </a:prstGeom>
          <a:solidFill>
            <a:srgbClr val="DADBF1"/>
          </a:solidFill>
          <a:ln/>
        </p:spPr>
      </p:sp>
      <p:pic>
        <p:nvPicPr>
          <p:cNvPr id="20"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25485" y="5618798"/>
            <a:ext cx="255151" cy="255151"/>
          </a:xfrm>
          <a:prstGeom prst="rect">
            <a:avLst/>
          </a:prstGeom>
        </p:spPr>
      </p:pic>
      <p:sp>
        <p:nvSpPr>
          <p:cNvPr id="21" name="Text 15"/>
          <p:cNvSpPr/>
          <p:nvPr/>
        </p:nvSpPr>
        <p:spPr>
          <a:xfrm>
            <a:off x="1667113" y="5426393"/>
            <a:ext cx="2334816" cy="265747"/>
          </a:xfrm>
          <a:prstGeom prst="rect">
            <a:avLst/>
          </a:prstGeom>
          <a:noFill/>
          <a:ln/>
        </p:spPr>
        <p:txBody>
          <a:bodyPr wrap="none" lIns="0" tIns="0" rIns="0" bIns="0" rtlCol="0" anchor="t"/>
          <a:lstStyle/>
          <a:p>
            <a:pPr marL="0" indent="0" algn="l">
              <a:lnSpc>
                <a:spcPts val="2050"/>
              </a:lnSpc>
              <a:buNone/>
            </a:pPr>
            <a:r>
              <a:rPr lang="en-US" sz="1650" b="1" dirty="0">
                <a:solidFill>
                  <a:srgbClr val="272525"/>
                </a:solidFill>
                <a:latin typeface="Inter Bold" pitchFamily="34" charset="0"/>
                <a:ea typeface="Inter Bold" pitchFamily="34" charset="-122"/>
                <a:cs typeface="Inter Bold" pitchFamily="34" charset="-120"/>
              </a:rPr>
              <a:t>Structured Collections</a:t>
            </a:r>
            <a:endParaRPr lang="en-US" sz="1650" dirty="0"/>
          </a:p>
        </p:txBody>
      </p:sp>
      <p:sp>
        <p:nvSpPr>
          <p:cNvPr id="22" name="Text 16"/>
          <p:cNvSpPr/>
          <p:nvPr/>
        </p:nvSpPr>
        <p:spPr>
          <a:xfrm>
            <a:off x="1667113" y="5794177"/>
            <a:ext cx="11976616" cy="272177"/>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Structured collections for users, patients, prescriptions, and reports</a:t>
            </a:r>
            <a:endParaRPr lang="en-US" sz="1300" dirty="0"/>
          </a:p>
        </p:txBody>
      </p:sp>
      <p:sp>
        <p:nvSpPr>
          <p:cNvPr id="23" name="Shape 17"/>
          <p:cNvSpPr/>
          <p:nvPr/>
        </p:nvSpPr>
        <p:spPr>
          <a:xfrm>
            <a:off x="793790" y="6429256"/>
            <a:ext cx="13042821" cy="1025723"/>
          </a:xfrm>
          <a:prstGeom prst="roundRect">
            <a:avLst>
              <a:gd name="adj" fmla="val 6966"/>
            </a:avLst>
          </a:prstGeom>
          <a:solidFill>
            <a:srgbClr val="FFFFFF"/>
          </a:solidFill>
          <a:ln w="22860">
            <a:solidFill>
              <a:srgbClr val="C0C1D7"/>
            </a:solidFill>
            <a:prstDash val="solid"/>
          </a:ln>
        </p:spPr>
      </p:sp>
      <p:sp>
        <p:nvSpPr>
          <p:cNvPr id="24" name="Shape 18"/>
          <p:cNvSpPr/>
          <p:nvPr/>
        </p:nvSpPr>
        <p:spPr>
          <a:xfrm>
            <a:off x="816650" y="6452116"/>
            <a:ext cx="680442" cy="980003"/>
          </a:xfrm>
          <a:prstGeom prst="roundRect">
            <a:avLst>
              <a:gd name="adj" fmla="val 6469"/>
            </a:avLst>
          </a:prstGeom>
          <a:solidFill>
            <a:srgbClr val="DADBF1"/>
          </a:solidFill>
          <a:ln/>
        </p:spPr>
      </p:sp>
      <p:pic>
        <p:nvPicPr>
          <p:cNvPr id="25"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25485" y="6814542"/>
            <a:ext cx="255151" cy="255151"/>
          </a:xfrm>
          <a:prstGeom prst="rect">
            <a:avLst/>
          </a:prstGeom>
        </p:spPr>
      </p:pic>
      <p:sp>
        <p:nvSpPr>
          <p:cNvPr id="26" name="Text 19"/>
          <p:cNvSpPr/>
          <p:nvPr/>
        </p:nvSpPr>
        <p:spPr>
          <a:xfrm>
            <a:off x="1667113" y="6622137"/>
            <a:ext cx="2191583" cy="265747"/>
          </a:xfrm>
          <a:prstGeom prst="rect">
            <a:avLst/>
          </a:prstGeom>
          <a:noFill/>
          <a:ln/>
        </p:spPr>
        <p:txBody>
          <a:bodyPr wrap="none" lIns="0" tIns="0" rIns="0" bIns="0" rtlCol="0" anchor="t"/>
          <a:lstStyle/>
          <a:p>
            <a:pPr marL="0" indent="0" algn="l">
              <a:lnSpc>
                <a:spcPts val="2050"/>
              </a:lnSpc>
              <a:buNone/>
            </a:pPr>
            <a:r>
              <a:rPr lang="en-US" sz="1650" b="1" dirty="0">
                <a:solidFill>
                  <a:srgbClr val="272525"/>
                </a:solidFill>
                <a:latin typeface="Inter Bold" pitchFamily="34" charset="0"/>
                <a:ea typeface="Inter Bold" pitchFamily="34" charset="-122"/>
                <a:cs typeface="Inter Bold" pitchFamily="34" charset="-120"/>
              </a:rPr>
              <a:t>Seamless Integration</a:t>
            </a:r>
            <a:endParaRPr lang="en-US" sz="1650" dirty="0"/>
          </a:p>
        </p:txBody>
      </p:sp>
      <p:sp>
        <p:nvSpPr>
          <p:cNvPr id="27" name="Text 20"/>
          <p:cNvSpPr/>
          <p:nvPr/>
        </p:nvSpPr>
        <p:spPr>
          <a:xfrm>
            <a:off x="1667113" y="6989921"/>
            <a:ext cx="11976616" cy="272177"/>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Seamless frontend–database integration with encrypted communication</a:t>
            </a:r>
            <a:endParaRPr lang="en-US" sz="13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685086"/>
            <a:ext cx="3969425" cy="496133"/>
          </a:xfrm>
          <a:prstGeom prst="rect">
            <a:avLst/>
          </a:prstGeom>
          <a:noFill/>
          <a:ln/>
        </p:spPr>
        <p:txBody>
          <a:bodyPr wrap="none" lIns="0" tIns="0" rIns="0" bIns="0" rtlCol="0" anchor="t"/>
          <a:lstStyle/>
          <a:p>
            <a:pPr marL="0" indent="0" algn="l">
              <a:lnSpc>
                <a:spcPts val="3900"/>
              </a:lnSpc>
              <a:buNone/>
            </a:pPr>
            <a:r>
              <a:rPr lang="en-US" sz="3100" b="1" dirty="0">
                <a:solidFill>
                  <a:srgbClr val="000000"/>
                </a:solidFill>
                <a:latin typeface="Inter Bold" pitchFamily="34" charset="0"/>
                <a:ea typeface="Inter Bold" pitchFamily="34" charset="-122"/>
                <a:cs typeface="Inter Bold" pitchFamily="34" charset="-120"/>
              </a:rPr>
              <a:t>Key Features</a:t>
            </a:r>
            <a:endParaRPr lang="en-US" sz="3100" dirty="0"/>
          </a:p>
        </p:txBody>
      </p:sp>
      <p:sp>
        <p:nvSpPr>
          <p:cNvPr id="4" name="Shape 1"/>
          <p:cNvSpPr/>
          <p:nvPr/>
        </p:nvSpPr>
        <p:spPr>
          <a:xfrm>
            <a:off x="793790" y="1419344"/>
            <a:ext cx="3698796" cy="1475780"/>
          </a:xfrm>
          <a:prstGeom prst="roundRect">
            <a:avLst>
              <a:gd name="adj" fmla="val 4519"/>
            </a:avLst>
          </a:prstGeom>
          <a:solidFill>
            <a:srgbClr val="DADBF1"/>
          </a:solidFill>
          <a:ln w="7620">
            <a:solidFill>
              <a:srgbClr val="C0C1D7"/>
            </a:solidFill>
            <a:prstDash val="solid"/>
          </a:ln>
        </p:spPr>
      </p:sp>
      <p:sp>
        <p:nvSpPr>
          <p:cNvPr id="5" name="Shape 2"/>
          <p:cNvSpPr/>
          <p:nvPr/>
        </p:nvSpPr>
        <p:spPr>
          <a:xfrm>
            <a:off x="960120" y="1585674"/>
            <a:ext cx="476250" cy="476250"/>
          </a:xfrm>
          <a:prstGeom prst="roundRect">
            <a:avLst>
              <a:gd name="adj" fmla="val 19198080"/>
            </a:avLst>
          </a:prstGeom>
          <a:solidFill>
            <a:srgbClr val="4950BC"/>
          </a:solidFill>
          <a:ln/>
        </p:spPr>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1089" y="1716643"/>
            <a:ext cx="214313" cy="214312"/>
          </a:xfrm>
          <a:prstGeom prst="rect">
            <a:avLst/>
          </a:prstGeom>
        </p:spPr>
      </p:pic>
      <p:sp>
        <p:nvSpPr>
          <p:cNvPr id="7" name="Text 3"/>
          <p:cNvSpPr/>
          <p:nvPr/>
        </p:nvSpPr>
        <p:spPr>
          <a:xfrm>
            <a:off x="960120" y="2220635"/>
            <a:ext cx="3366135" cy="508159"/>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Secure user authentication and role-based access control</a:t>
            </a:r>
            <a:endParaRPr lang="en-US" sz="1250" dirty="0"/>
          </a:p>
        </p:txBody>
      </p:sp>
      <p:sp>
        <p:nvSpPr>
          <p:cNvPr id="8" name="Shape 4"/>
          <p:cNvSpPr/>
          <p:nvPr/>
        </p:nvSpPr>
        <p:spPr>
          <a:xfrm>
            <a:off x="4651296" y="1419344"/>
            <a:ext cx="3698915" cy="1475780"/>
          </a:xfrm>
          <a:prstGeom prst="roundRect">
            <a:avLst>
              <a:gd name="adj" fmla="val 4519"/>
            </a:avLst>
          </a:prstGeom>
          <a:solidFill>
            <a:srgbClr val="DADBF1"/>
          </a:solidFill>
          <a:ln w="7620">
            <a:solidFill>
              <a:srgbClr val="C0C1D7"/>
            </a:solidFill>
            <a:prstDash val="solid"/>
          </a:ln>
        </p:spPr>
      </p:sp>
      <p:sp>
        <p:nvSpPr>
          <p:cNvPr id="9" name="Shape 5"/>
          <p:cNvSpPr/>
          <p:nvPr/>
        </p:nvSpPr>
        <p:spPr>
          <a:xfrm>
            <a:off x="4817626" y="1585674"/>
            <a:ext cx="476250" cy="476250"/>
          </a:xfrm>
          <a:prstGeom prst="roundRect">
            <a:avLst>
              <a:gd name="adj" fmla="val 19198080"/>
            </a:avLst>
          </a:prstGeom>
          <a:solidFill>
            <a:srgbClr val="4950BC"/>
          </a:solidFill>
          <a:ln/>
        </p:spPr>
      </p:sp>
      <p:pic>
        <p:nvPicPr>
          <p:cNvPr id="10"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48595" y="1716643"/>
            <a:ext cx="214313" cy="214312"/>
          </a:xfrm>
          <a:prstGeom prst="rect">
            <a:avLst/>
          </a:prstGeom>
        </p:spPr>
      </p:pic>
      <p:sp>
        <p:nvSpPr>
          <p:cNvPr id="11" name="Text 6"/>
          <p:cNvSpPr/>
          <p:nvPr/>
        </p:nvSpPr>
        <p:spPr>
          <a:xfrm>
            <a:off x="4817626" y="2220635"/>
            <a:ext cx="3366254" cy="508159"/>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Personalized dashboards for patients, doctors, chemists, and lab technicians</a:t>
            </a:r>
            <a:endParaRPr lang="en-US" sz="1250" dirty="0"/>
          </a:p>
        </p:txBody>
      </p:sp>
      <p:sp>
        <p:nvSpPr>
          <p:cNvPr id="12" name="Shape 7"/>
          <p:cNvSpPr/>
          <p:nvPr/>
        </p:nvSpPr>
        <p:spPr>
          <a:xfrm>
            <a:off x="793790" y="3053834"/>
            <a:ext cx="3698796" cy="1475780"/>
          </a:xfrm>
          <a:prstGeom prst="roundRect">
            <a:avLst>
              <a:gd name="adj" fmla="val 4519"/>
            </a:avLst>
          </a:prstGeom>
          <a:solidFill>
            <a:srgbClr val="DADBF1"/>
          </a:solidFill>
          <a:ln w="7620">
            <a:solidFill>
              <a:srgbClr val="C0C1D7"/>
            </a:solidFill>
            <a:prstDash val="solid"/>
          </a:ln>
        </p:spPr>
      </p:sp>
      <p:sp>
        <p:nvSpPr>
          <p:cNvPr id="13" name="Shape 8"/>
          <p:cNvSpPr/>
          <p:nvPr/>
        </p:nvSpPr>
        <p:spPr>
          <a:xfrm>
            <a:off x="960120" y="3220164"/>
            <a:ext cx="476250" cy="476250"/>
          </a:xfrm>
          <a:prstGeom prst="roundRect">
            <a:avLst>
              <a:gd name="adj" fmla="val 19198080"/>
            </a:avLst>
          </a:prstGeom>
          <a:solidFill>
            <a:srgbClr val="4950BC"/>
          </a:solidFill>
          <a:ln/>
        </p:spPr>
      </p:sp>
      <p:pic>
        <p:nvPicPr>
          <p:cNvPr id="14"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1089" y="3351133"/>
            <a:ext cx="214313" cy="214312"/>
          </a:xfrm>
          <a:prstGeom prst="rect">
            <a:avLst/>
          </a:prstGeom>
        </p:spPr>
      </p:pic>
      <p:sp>
        <p:nvSpPr>
          <p:cNvPr id="15" name="Text 9"/>
          <p:cNvSpPr/>
          <p:nvPr/>
        </p:nvSpPr>
        <p:spPr>
          <a:xfrm>
            <a:off x="960120" y="3855125"/>
            <a:ext cx="3366135" cy="508159"/>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Comprehensive patient profiles with vitals and medical history</a:t>
            </a:r>
            <a:endParaRPr lang="en-US" sz="1250" dirty="0"/>
          </a:p>
        </p:txBody>
      </p:sp>
      <p:sp>
        <p:nvSpPr>
          <p:cNvPr id="16" name="Shape 10"/>
          <p:cNvSpPr/>
          <p:nvPr/>
        </p:nvSpPr>
        <p:spPr>
          <a:xfrm>
            <a:off x="4651296" y="3053834"/>
            <a:ext cx="3698915" cy="1475780"/>
          </a:xfrm>
          <a:prstGeom prst="roundRect">
            <a:avLst>
              <a:gd name="adj" fmla="val 4519"/>
            </a:avLst>
          </a:prstGeom>
          <a:solidFill>
            <a:srgbClr val="DADBF1"/>
          </a:solidFill>
          <a:ln w="7620">
            <a:solidFill>
              <a:srgbClr val="C0C1D7"/>
            </a:solidFill>
            <a:prstDash val="solid"/>
          </a:ln>
        </p:spPr>
      </p:sp>
      <p:sp>
        <p:nvSpPr>
          <p:cNvPr id="17" name="Shape 11"/>
          <p:cNvSpPr/>
          <p:nvPr/>
        </p:nvSpPr>
        <p:spPr>
          <a:xfrm>
            <a:off x="4817626" y="3220164"/>
            <a:ext cx="476250" cy="476250"/>
          </a:xfrm>
          <a:prstGeom prst="roundRect">
            <a:avLst>
              <a:gd name="adj" fmla="val 19198080"/>
            </a:avLst>
          </a:prstGeom>
          <a:solidFill>
            <a:srgbClr val="4950BC"/>
          </a:solidFill>
          <a:ln/>
        </p:spPr>
      </p:sp>
      <p:pic>
        <p:nvPicPr>
          <p:cNvPr id="18"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48595" y="3351133"/>
            <a:ext cx="214313" cy="214312"/>
          </a:xfrm>
          <a:prstGeom prst="rect">
            <a:avLst/>
          </a:prstGeom>
        </p:spPr>
      </p:pic>
      <p:sp>
        <p:nvSpPr>
          <p:cNvPr id="19" name="Text 12"/>
          <p:cNvSpPr/>
          <p:nvPr/>
        </p:nvSpPr>
        <p:spPr>
          <a:xfrm>
            <a:off x="4817626" y="3855125"/>
            <a:ext cx="3366254" cy="508159"/>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Secure prescription management and medical report uploads</a:t>
            </a:r>
            <a:endParaRPr lang="en-US" sz="1250" dirty="0"/>
          </a:p>
        </p:txBody>
      </p:sp>
      <p:sp>
        <p:nvSpPr>
          <p:cNvPr id="20" name="Shape 13"/>
          <p:cNvSpPr/>
          <p:nvPr/>
        </p:nvSpPr>
        <p:spPr>
          <a:xfrm>
            <a:off x="793790" y="4688324"/>
            <a:ext cx="3698796" cy="1475780"/>
          </a:xfrm>
          <a:prstGeom prst="roundRect">
            <a:avLst>
              <a:gd name="adj" fmla="val 4519"/>
            </a:avLst>
          </a:prstGeom>
          <a:solidFill>
            <a:srgbClr val="DADBF1"/>
          </a:solidFill>
          <a:ln w="7620">
            <a:solidFill>
              <a:srgbClr val="C0C1D7"/>
            </a:solidFill>
            <a:prstDash val="solid"/>
          </a:ln>
        </p:spPr>
      </p:sp>
      <p:sp>
        <p:nvSpPr>
          <p:cNvPr id="21" name="Shape 14"/>
          <p:cNvSpPr/>
          <p:nvPr/>
        </p:nvSpPr>
        <p:spPr>
          <a:xfrm>
            <a:off x="960120" y="4854654"/>
            <a:ext cx="476250" cy="476250"/>
          </a:xfrm>
          <a:prstGeom prst="roundRect">
            <a:avLst>
              <a:gd name="adj" fmla="val 19198080"/>
            </a:avLst>
          </a:prstGeom>
          <a:solidFill>
            <a:srgbClr val="4950BC"/>
          </a:solidFill>
          <a:ln/>
        </p:spPr>
      </p:sp>
      <p:pic>
        <p:nvPicPr>
          <p:cNvPr id="22" name="Image 5" descr="preencoded.png"/>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91089" y="4985623"/>
            <a:ext cx="214313" cy="214312"/>
          </a:xfrm>
          <a:prstGeom prst="rect">
            <a:avLst/>
          </a:prstGeom>
        </p:spPr>
      </p:pic>
      <p:sp>
        <p:nvSpPr>
          <p:cNvPr id="23" name="Text 15"/>
          <p:cNvSpPr/>
          <p:nvPr/>
        </p:nvSpPr>
        <p:spPr>
          <a:xfrm>
            <a:off x="960120" y="5489615"/>
            <a:ext cx="3366135" cy="508159"/>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Emergency QR code access to critical patient information</a:t>
            </a:r>
            <a:endParaRPr lang="en-US" sz="1250" dirty="0"/>
          </a:p>
        </p:txBody>
      </p:sp>
      <p:sp>
        <p:nvSpPr>
          <p:cNvPr id="24" name="Shape 16"/>
          <p:cNvSpPr/>
          <p:nvPr/>
        </p:nvSpPr>
        <p:spPr>
          <a:xfrm>
            <a:off x="4651296" y="4688324"/>
            <a:ext cx="3698915" cy="1475780"/>
          </a:xfrm>
          <a:prstGeom prst="roundRect">
            <a:avLst>
              <a:gd name="adj" fmla="val 4519"/>
            </a:avLst>
          </a:prstGeom>
          <a:solidFill>
            <a:srgbClr val="DADBF1"/>
          </a:solidFill>
          <a:ln w="7620">
            <a:solidFill>
              <a:srgbClr val="C0C1D7"/>
            </a:solidFill>
            <a:prstDash val="solid"/>
          </a:ln>
        </p:spPr>
      </p:sp>
      <p:sp>
        <p:nvSpPr>
          <p:cNvPr id="25" name="Shape 17"/>
          <p:cNvSpPr/>
          <p:nvPr/>
        </p:nvSpPr>
        <p:spPr>
          <a:xfrm>
            <a:off x="4817626" y="4854654"/>
            <a:ext cx="476250" cy="476250"/>
          </a:xfrm>
          <a:prstGeom prst="roundRect">
            <a:avLst>
              <a:gd name="adj" fmla="val 19198080"/>
            </a:avLst>
          </a:prstGeom>
          <a:solidFill>
            <a:srgbClr val="4950BC"/>
          </a:solidFill>
          <a:ln/>
        </p:spPr>
      </p:sp>
      <p:pic>
        <p:nvPicPr>
          <p:cNvPr id="26" name="Image 6" descr="preencoded.png"/>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948595" y="4985623"/>
            <a:ext cx="214313" cy="214312"/>
          </a:xfrm>
          <a:prstGeom prst="rect">
            <a:avLst/>
          </a:prstGeom>
        </p:spPr>
      </p:pic>
      <p:sp>
        <p:nvSpPr>
          <p:cNvPr id="27" name="Text 18"/>
          <p:cNvSpPr/>
          <p:nvPr/>
        </p:nvSpPr>
        <p:spPr>
          <a:xfrm>
            <a:off x="4817626" y="5489615"/>
            <a:ext cx="3366254" cy="254079"/>
          </a:xfrm>
          <a:prstGeom prst="rect">
            <a:avLst/>
          </a:prstGeom>
          <a:noFill/>
          <a:ln/>
        </p:spPr>
        <p:txBody>
          <a:bodyPr wrap="non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AI-powered medication conflict detection</a:t>
            </a:r>
            <a:endParaRPr lang="en-US" sz="1250" dirty="0"/>
          </a:p>
        </p:txBody>
      </p:sp>
      <p:sp>
        <p:nvSpPr>
          <p:cNvPr id="28" name="Shape 19"/>
          <p:cNvSpPr/>
          <p:nvPr/>
        </p:nvSpPr>
        <p:spPr>
          <a:xfrm>
            <a:off x="793790" y="6322814"/>
            <a:ext cx="7556421" cy="1221700"/>
          </a:xfrm>
          <a:prstGeom prst="roundRect">
            <a:avLst>
              <a:gd name="adj" fmla="val 5459"/>
            </a:avLst>
          </a:prstGeom>
          <a:solidFill>
            <a:srgbClr val="DADBF1"/>
          </a:solidFill>
          <a:ln w="7620">
            <a:solidFill>
              <a:srgbClr val="C0C1D7"/>
            </a:solidFill>
            <a:prstDash val="solid"/>
          </a:ln>
        </p:spPr>
      </p:sp>
      <p:sp>
        <p:nvSpPr>
          <p:cNvPr id="29" name="Shape 20"/>
          <p:cNvSpPr/>
          <p:nvPr/>
        </p:nvSpPr>
        <p:spPr>
          <a:xfrm>
            <a:off x="960120" y="6489144"/>
            <a:ext cx="476250" cy="476250"/>
          </a:xfrm>
          <a:prstGeom prst="roundRect">
            <a:avLst>
              <a:gd name="adj" fmla="val 19198080"/>
            </a:avLst>
          </a:prstGeom>
          <a:solidFill>
            <a:srgbClr val="4950BC"/>
          </a:solidFill>
          <a:ln/>
        </p:spPr>
      </p:sp>
      <p:pic>
        <p:nvPicPr>
          <p:cNvPr id="30" name="Image 7" descr="preencoded.png"/>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91089" y="6620113"/>
            <a:ext cx="214313" cy="214312"/>
          </a:xfrm>
          <a:prstGeom prst="rect">
            <a:avLst/>
          </a:prstGeom>
        </p:spPr>
      </p:pic>
      <p:sp>
        <p:nvSpPr>
          <p:cNvPr id="31" name="Text 21"/>
          <p:cNvSpPr/>
          <p:nvPr/>
        </p:nvSpPr>
        <p:spPr>
          <a:xfrm>
            <a:off x="960120" y="7124105"/>
            <a:ext cx="7223760" cy="254079"/>
          </a:xfrm>
          <a:prstGeom prst="rect">
            <a:avLst/>
          </a:prstGeom>
          <a:noFill/>
          <a:ln/>
        </p:spPr>
        <p:txBody>
          <a:bodyPr wrap="non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Real-time data synchronization with cloud database</a:t>
            </a:r>
            <a:endParaRPr lang="en-US" sz="12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66048"/>
            <a:ext cx="3685937" cy="460772"/>
          </a:xfrm>
          <a:prstGeom prst="rect">
            <a:avLst/>
          </a:prstGeom>
          <a:noFill/>
          <a:ln/>
        </p:spPr>
        <p:txBody>
          <a:bodyPr wrap="none" lIns="0" tIns="0" rIns="0" bIns="0" rtlCol="0" anchor="t"/>
          <a:lstStyle/>
          <a:p>
            <a:pPr marL="0" indent="0" algn="l">
              <a:lnSpc>
                <a:spcPts val="3600"/>
              </a:lnSpc>
              <a:buNone/>
            </a:pPr>
            <a:r>
              <a:rPr lang="en-US" sz="2900" b="1" dirty="0">
                <a:solidFill>
                  <a:srgbClr val="000000"/>
                </a:solidFill>
                <a:latin typeface="Inter Bold" pitchFamily="34" charset="0"/>
                <a:ea typeface="Inter Bold" pitchFamily="34" charset="-122"/>
                <a:cs typeface="Inter Bold" pitchFamily="34" charset="-120"/>
              </a:rPr>
              <a:t>Technology Stack</a:t>
            </a:r>
            <a:endParaRPr lang="en-US" sz="2900" dirty="0"/>
          </a:p>
        </p:txBody>
      </p:sp>
      <p:sp>
        <p:nvSpPr>
          <p:cNvPr id="4" name="Shape 1"/>
          <p:cNvSpPr/>
          <p:nvPr/>
        </p:nvSpPr>
        <p:spPr>
          <a:xfrm>
            <a:off x="6280190" y="1447919"/>
            <a:ext cx="7556421" cy="879753"/>
          </a:xfrm>
          <a:prstGeom prst="roundRect">
            <a:avLst>
              <a:gd name="adj" fmla="val 7039"/>
            </a:avLst>
          </a:prstGeom>
          <a:solidFill>
            <a:srgbClr val="FFFFFF"/>
          </a:solidFill>
          <a:ln w="15240">
            <a:solidFill>
              <a:srgbClr val="C0C1D7"/>
            </a:solidFill>
            <a:prstDash val="solid"/>
          </a:ln>
        </p:spPr>
      </p:sp>
      <p:sp>
        <p:nvSpPr>
          <p:cNvPr id="5" name="Text 2"/>
          <p:cNvSpPr/>
          <p:nvPr/>
        </p:nvSpPr>
        <p:spPr>
          <a:xfrm>
            <a:off x="6442829" y="1610558"/>
            <a:ext cx="1842968" cy="230386"/>
          </a:xfrm>
          <a:prstGeom prst="rect">
            <a:avLst/>
          </a:prstGeom>
          <a:noFill/>
          <a:ln/>
        </p:spPr>
        <p:txBody>
          <a:bodyPr wrap="none" lIns="0" tIns="0" rIns="0" bIns="0" rtlCol="0" anchor="t"/>
          <a:lstStyle/>
          <a:p>
            <a:pPr marL="0" indent="0" algn="l">
              <a:lnSpc>
                <a:spcPts val="1800"/>
              </a:lnSpc>
              <a:buNone/>
            </a:pPr>
            <a:r>
              <a:rPr lang="en-US" sz="1450" b="1" dirty="0">
                <a:solidFill>
                  <a:srgbClr val="272525"/>
                </a:solidFill>
                <a:latin typeface="Inter Bold" pitchFamily="34" charset="0"/>
                <a:ea typeface="Inter Bold" pitchFamily="34" charset="-122"/>
                <a:cs typeface="Inter Bold" pitchFamily="34" charset="-120"/>
              </a:rPr>
              <a:t>Frontend</a:t>
            </a:r>
            <a:endParaRPr lang="en-US" sz="1450" dirty="0"/>
          </a:p>
        </p:txBody>
      </p:sp>
      <p:sp>
        <p:nvSpPr>
          <p:cNvPr id="6" name="Text 3"/>
          <p:cNvSpPr/>
          <p:nvPr/>
        </p:nvSpPr>
        <p:spPr>
          <a:xfrm>
            <a:off x="6442829" y="1929289"/>
            <a:ext cx="7231142" cy="235744"/>
          </a:xfrm>
          <a:prstGeom prst="rect">
            <a:avLst/>
          </a:prstGeom>
          <a:noFill/>
          <a:ln/>
        </p:spPr>
        <p:txBody>
          <a:bodyPr wrap="non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React, Next.js, TypeScript, Tailwind CSS</a:t>
            </a:r>
            <a:endParaRPr lang="en-US" sz="1150" dirty="0"/>
          </a:p>
        </p:txBody>
      </p:sp>
      <p:sp>
        <p:nvSpPr>
          <p:cNvPr id="7" name="Shape 4"/>
          <p:cNvSpPr/>
          <p:nvPr/>
        </p:nvSpPr>
        <p:spPr>
          <a:xfrm>
            <a:off x="6280190" y="2475071"/>
            <a:ext cx="7556421" cy="879753"/>
          </a:xfrm>
          <a:prstGeom prst="roundRect">
            <a:avLst>
              <a:gd name="adj" fmla="val 7039"/>
            </a:avLst>
          </a:prstGeom>
          <a:solidFill>
            <a:srgbClr val="FFFFFF"/>
          </a:solidFill>
          <a:ln w="15240">
            <a:solidFill>
              <a:srgbClr val="C0C1D7"/>
            </a:solidFill>
            <a:prstDash val="solid"/>
          </a:ln>
        </p:spPr>
      </p:sp>
      <p:sp>
        <p:nvSpPr>
          <p:cNvPr id="8" name="Text 5"/>
          <p:cNvSpPr/>
          <p:nvPr/>
        </p:nvSpPr>
        <p:spPr>
          <a:xfrm>
            <a:off x="6442829" y="2637711"/>
            <a:ext cx="1842968" cy="230386"/>
          </a:xfrm>
          <a:prstGeom prst="rect">
            <a:avLst/>
          </a:prstGeom>
          <a:noFill/>
          <a:ln/>
        </p:spPr>
        <p:txBody>
          <a:bodyPr wrap="none" lIns="0" tIns="0" rIns="0" bIns="0" rtlCol="0" anchor="t"/>
          <a:lstStyle/>
          <a:p>
            <a:pPr marL="0" indent="0" algn="l">
              <a:lnSpc>
                <a:spcPts val="1800"/>
              </a:lnSpc>
              <a:buNone/>
            </a:pPr>
            <a:r>
              <a:rPr lang="en-US" sz="1450" b="1" dirty="0">
                <a:solidFill>
                  <a:srgbClr val="272525"/>
                </a:solidFill>
                <a:latin typeface="Inter Bold" pitchFamily="34" charset="0"/>
                <a:ea typeface="Inter Bold" pitchFamily="34" charset="-122"/>
                <a:cs typeface="Inter Bold" pitchFamily="34" charset="-120"/>
              </a:rPr>
              <a:t>UI Components</a:t>
            </a:r>
            <a:endParaRPr lang="en-US" sz="1450" dirty="0"/>
          </a:p>
        </p:txBody>
      </p:sp>
      <p:sp>
        <p:nvSpPr>
          <p:cNvPr id="9" name="Text 6"/>
          <p:cNvSpPr/>
          <p:nvPr/>
        </p:nvSpPr>
        <p:spPr>
          <a:xfrm>
            <a:off x="6442829" y="2956441"/>
            <a:ext cx="7231142" cy="235744"/>
          </a:xfrm>
          <a:prstGeom prst="rect">
            <a:avLst/>
          </a:prstGeom>
          <a:noFill/>
          <a:ln/>
        </p:spPr>
        <p:txBody>
          <a:bodyPr wrap="non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Shadcn/UI</a:t>
            </a:r>
            <a:endParaRPr lang="en-US" sz="1150" dirty="0"/>
          </a:p>
        </p:txBody>
      </p:sp>
      <p:sp>
        <p:nvSpPr>
          <p:cNvPr id="10" name="Shape 7"/>
          <p:cNvSpPr/>
          <p:nvPr/>
        </p:nvSpPr>
        <p:spPr>
          <a:xfrm>
            <a:off x="6280190" y="3502223"/>
            <a:ext cx="7556421" cy="879753"/>
          </a:xfrm>
          <a:prstGeom prst="roundRect">
            <a:avLst>
              <a:gd name="adj" fmla="val 7039"/>
            </a:avLst>
          </a:prstGeom>
          <a:solidFill>
            <a:srgbClr val="FFFFFF"/>
          </a:solidFill>
          <a:ln w="15240">
            <a:solidFill>
              <a:srgbClr val="C0C1D7"/>
            </a:solidFill>
            <a:prstDash val="solid"/>
          </a:ln>
        </p:spPr>
      </p:sp>
      <p:sp>
        <p:nvSpPr>
          <p:cNvPr id="11" name="Text 8"/>
          <p:cNvSpPr/>
          <p:nvPr/>
        </p:nvSpPr>
        <p:spPr>
          <a:xfrm>
            <a:off x="6442829" y="3664863"/>
            <a:ext cx="1842968" cy="230386"/>
          </a:xfrm>
          <a:prstGeom prst="rect">
            <a:avLst/>
          </a:prstGeom>
          <a:noFill/>
          <a:ln/>
        </p:spPr>
        <p:txBody>
          <a:bodyPr wrap="none" lIns="0" tIns="0" rIns="0" bIns="0" rtlCol="0" anchor="t"/>
          <a:lstStyle/>
          <a:p>
            <a:pPr marL="0" indent="0" algn="l">
              <a:lnSpc>
                <a:spcPts val="1800"/>
              </a:lnSpc>
              <a:buNone/>
            </a:pPr>
            <a:r>
              <a:rPr lang="en-US" sz="1450" b="1" dirty="0">
                <a:solidFill>
                  <a:srgbClr val="272525"/>
                </a:solidFill>
                <a:latin typeface="Inter Bold" pitchFamily="34" charset="0"/>
                <a:ea typeface="Inter Bold" pitchFamily="34" charset="-122"/>
                <a:cs typeface="Inter Bold" pitchFamily="34" charset="-120"/>
              </a:rPr>
              <a:t>Authentication</a:t>
            </a:r>
            <a:endParaRPr lang="en-US" sz="1450" dirty="0"/>
          </a:p>
        </p:txBody>
      </p:sp>
      <p:sp>
        <p:nvSpPr>
          <p:cNvPr id="12" name="Text 9"/>
          <p:cNvSpPr/>
          <p:nvPr/>
        </p:nvSpPr>
        <p:spPr>
          <a:xfrm>
            <a:off x="6442829" y="3983593"/>
            <a:ext cx="7231142" cy="235744"/>
          </a:xfrm>
          <a:prstGeom prst="rect">
            <a:avLst/>
          </a:prstGeom>
          <a:noFill/>
          <a:ln/>
        </p:spPr>
        <p:txBody>
          <a:bodyPr wrap="non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Firebase Authentication</a:t>
            </a:r>
            <a:endParaRPr lang="en-US" sz="1150" dirty="0"/>
          </a:p>
        </p:txBody>
      </p:sp>
      <p:sp>
        <p:nvSpPr>
          <p:cNvPr id="13" name="Shape 10"/>
          <p:cNvSpPr/>
          <p:nvPr/>
        </p:nvSpPr>
        <p:spPr>
          <a:xfrm>
            <a:off x="6280190" y="4529376"/>
            <a:ext cx="7556421" cy="879753"/>
          </a:xfrm>
          <a:prstGeom prst="roundRect">
            <a:avLst>
              <a:gd name="adj" fmla="val 7039"/>
            </a:avLst>
          </a:prstGeom>
          <a:solidFill>
            <a:srgbClr val="FFFFFF"/>
          </a:solidFill>
          <a:ln w="15240">
            <a:solidFill>
              <a:srgbClr val="C0C1D7"/>
            </a:solidFill>
            <a:prstDash val="solid"/>
          </a:ln>
        </p:spPr>
      </p:sp>
      <p:sp>
        <p:nvSpPr>
          <p:cNvPr id="14" name="Text 11"/>
          <p:cNvSpPr/>
          <p:nvPr/>
        </p:nvSpPr>
        <p:spPr>
          <a:xfrm>
            <a:off x="6442829" y="4692015"/>
            <a:ext cx="1842968" cy="230386"/>
          </a:xfrm>
          <a:prstGeom prst="rect">
            <a:avLst/>
          </a:prstGeom>
          <a:noFill/>
          <a:ln/>
        </p:spPr>
        <p:txBody>
          <a:bodyPr wrap="none" lIns="0" tIns="0" rIns="0" bIns="0" rtlCol="0" anchor="t"/>
          <a:lstStyle/>
          <a:p>
            <a:pPr marL="0" indent="0" algn="l">
              <a:lnSpc>
                <a:spcPts val="1800"/>
              </a:lnSpc>
              <a:buNone/>
            </a:pPr>
            <a:r>
              <a:rPr lang="en-US" sz="1450" b="1" dirty="0">
                <a:solidFill>
                  <a:srgbClr val="272525"/>
                </a:solidFill>
                <a:latin typeface="Inter Bold" pitchFamily="34" charset="0"/>
                <a:ea typeface="Inter Bold" pitchFamily="34" charset="-122"/>
                <a:cs typeface="Inter Bold" pitchFamily="34" charset="-120"/>
              </a:rPr>
              <a:t>Database</a:t>
            </a:r>
            <a:endParaRPr lang="en-US" sz="1450" dirty="0"/>
          </a:p>
        </p:txBody>
      </p:sp>
      <p:sp>
        <p:nvSpPr>
          <p:cNvPr id="15" name="Text 12"/>
          <p:cNvSpPr/>
          <p:nvPr/>
        </p:nvSpPr>
        <p:spPr>
          <a:xfrm>
            <a:off x="6442829" y="5010745"/>
            <a:ext cx="7231142" cy="235744"/>
          </a:xfrm>
          <a:prstGeom prst="rect">
            <a:avLst/>
          </a:prstGeom>
          <a:noFill/>
          <a:ln/>
        </p:spPr>
        <p:txBody>
          <a:bodyPr wrap="non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Firestore (Cloud-based)</a:t>
            </a:r>
            <a:endParaRPr lang="en-US" sz="1150" dirty="0"/>
          </a:p>
        </p:txBody>
      </p:sp>
      <p:sp>
        <p:nvSpPr>
          <p:cNvPr id="16" name="Shape 13"/>
          <p:cNvSpPr/>
          <p:nvPr/>
        </p:nvSpPr>
        <p:spPr>
          <a:xfrm>
            <a:off x="6280190" y="5556528"/>
            <a:ext cx="7556421" cy="879753"/>
          </a:xfrm>
          <a:prstGeom prst="roundRect">
            <a:avLst>
              <a:gd name="adj" fmla="val 7039"/>
            </a:avLst>
          </a:prstGeom>
          <a:solidFill>
            <a:srgbClr val="FFFFFF"/>
          </a:solidFill>
          <a:ln w="15240">
            <a:solidFill>
              <a:srgbClr val="C0C1D7"/>
            </a:solidFill>
            <a:prstDash val="solid"/>
          </a:ln>
        </p:spPr>
      </p:sp>
      <p:sp>
        <p:nvSpPr>
          <p:cNvPr id="17" name="Text 14"/>
          <p:cNvSpPr/>
          <p:nvPr/>
        </p:nvSpPr>
        <p:spPr>
          <a:xfrm>
            <a:off x="6442829" y="5719167"/>
            <a:ext cx="1842968" cy="230386"/>
          </a:xfrm>
          <a:prstGeom prst="rect">
            <a:avLst/>
          </a:prstGeom>
          <a:noFill/>
          <a:ln/>
        </p:spPr>
        <p:txBody>
          <a:bodyPr wrap="none" lIns="0" tIns="0" rIns="0" bIns="0" rtlCol="0" anchor="t"/>
          <a:lstStyle/>
          <a:p>
            <a:pPr marL="0" indent="0" algn="l">
              <a:lnSpc>
                <a:spcPts val="1800"/>
              </a:lnSpc>
              <a:buNone/>
            </a:pPr>
            <a:r>
              <a:rPr lang="en-US" sz="1450" b="1" dirty="0">
                <a:solidFill>
                  <a:srgbClr val="272525"/>
                </a:solidFill>
                <a:latin typeface="Inter Bold" pitchFamily="34" charset="0"/>
                <a:ea typeface="Inter Bold" pitchFamily="34" charset="-122"/>
                <a:cs typeface="Inter Bold" pitchFamily="34" charset="-120"/>
              </a:rPr>
              <a:t>AI Integration</a:t>
            </a:r>
            <a:endParaRPr lang="en-US" sz="1450" dirty="0"/>
          </a:p>
        </p:txBody>
      </p:sp>
      <p:sp>
        <p:nvSpPr>
          <p:cNvPr id="18" name="Text 15"/>
          <p:cNvSpPr/>
          <p:nvPr/>
        </p:nvSpPr>
        <p:spPr>
          <a:xfrm>
            <a:off x="6442829" y="6037898"/>
            <a:ext cx="7231142" cy="235744"/>
          </a:xfrm>
          <a:prstGeom prst="rect">
            <a:avLst/>
          </a:prstGeom>
          <a:noFill/>
          <a:ln/>
        </p:spPr>
        <p:txBody>
          <a:bodyPr wrap="non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Google Genkit</a:t>
            </a:r>
            <a:endParaRPr lang="en-US" sz="1150" dirty="0"/>
          </a:p>
        </p:txBody>
      </p:sp>
      <p:sp>
        <p:nvSpPr>
          <p:cNvPr id="19" name="Shape 16"/>
          <p:cNvSpPr/>
          <p:nvPr/>
        </p:nvSpPr>
        <p:spPr>
          <a:xfrm>
            <a:off x="6280190" y="6583680"/>
            <a:ext cx="7556421" cy="879753"/>
          </a:xfrm>
          <a:prstGeom prst="roundRect">
            <a:avLst>
              <a:gd name="adj" fmla="val 7039"/>
            </a:avLst>
          </a:prstGeom>
          <a:solidFill>
            <a:srgbClr val="FFFFFF"/>
          </a:solidFill>
          <a:ln w="15240">
            <a:solidFill>
              <a:srgbClr val="C0C1D7"/>
            </a:solidFill>
            <a:prstDash val="solid"/>
          </a:ln>
        </p:spPr>
      </p:sp>
      <p:sp>
        <p:nvSpPr>
          <p:cNvPr id="20" name="Text 17"/>
          <p:cNvSpPr/>
          <p:nvPr/>
        </p:nvSpPr>
        <p:spPr>
          <a:xfrm>
            <a:off x="6442829" y="6746319"/>
            <a:ext cx="1842968" cy="230386"/>
          </a:xfrm>
          <a:prstGeom prst="rect">
            <a:avLst/>
          </a:prstGeom>
          <a:noFill/>
          <a:ln/>
        </p:spPr>
        <p:txBody>
          <a:bodyPr wrap="none" lIns="0" tIns="0" rIns="0" bIns="0" rtlCol="0" anchor="t"/>
          <a:lstStyle/>
          <a:p>
            <a:pPr marL="0" indent="0" algn="l">
              <a:lnSpc>
                <a:spcPts val="1800"/>
              </a:lnSpc>
              <a:buNone/>
            </a:pPr>
            <a:r>
              <a:rPr lang="en-US" sz="1450" b="1" dirty="0">
                <a:solidFill>
                  <a:srgbClr val="272525"/>
                </a:solidFill>
                <a:latin typeface="Inter Bold" pitchFamily="34" charset="0"/>
                <a:ea typeface="Inter Bold" pitchFamily="34" charset="-122"/>
                <a:cs typeface="Inter Bold" pitchFamily="34" charset="-120"/>
              </a:rPr>
              <a:t>Architecture</a:t>
            </a:r>
            <a:endParaRPr lang="en-US" sz="1450" dirty="0"/>
          </a:p>
        </p:txBody>
      </p:sp>
      <p:sp>
        <p:nvSpPr>
          <p:cNvPr id="21" name="Text 18"/>
          <p:cNvSpPr/>
          <p:nvPr/>
        </p:nvSpPr>
        <p:spPr>
          <a:xfrm>
            <a:off x="6442829" y="7065050"/>
            <a:ext cx="7231142" cy="235744"/>
          </a:xfrm>
          <a:prstGeom prst="rect">
            <a:avLst/>
          </a:prstGeom>
          <a:noFill/>
          <a:ln/>
        </p:spPr>
        <p:txBody>
          <a:bodyPr wrap="non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Component-based, modular design with efficient state management</a:t>
            </a:r>
            <a:endParaRPr lang="en-US" sz="11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73073" y="607933"/>
            <a:ext cx="4228505" cy="448628"/>
          </a:xfrm>
          <a:prstGeom prst="rect">
            <a:avLst/>
          </a:prstGeom>
          <a:noFill/>
          <a:ln/>
        </p:spPr>
        <p:txBody>
          <a:bodyPr wrap="none" lIns="0" tIns="0" rIns="0" bIns="0" rtlCol="0" anchor="t"/>
          <a:lstStyle/>
          <a:p>
            <a:pPr marL="0" indent="0" algn="l">
              <a:lnSpc>
                <a:spcPts val="3500"/>
              </a:lnSpc>
              <a:buNone/>
            </a:pPr>
            <a:r>
              <a:rPr lang="en-US" sz="2800" b="1" dirty="0">
                <a:solidFill>
                  <a:srgbClr val="000000"/>
                </a:solidFill>
                <a:latin typeface="Inter Bold" pitchFamily="34" charset="0"/>
                <a:ea typeface="Inter Bold" pitchFamily="34" charset="-122"/>
                <a:cs typeface="Inter Bold" pitchFamily="34" charset="-120"/>
              </a:rPr>
              <a:t>Results &amp; Achievements</a:t>
            </a:r>
            <a:endParaRPr lang="en-US" sz="2800" dirty="0"/>
          </a:p>
        </p:txBody>
      </p:sp>
      <p:sp>
        <p:nvSpPr>
          <p:cNvPr id="4" name="Text 1"/>
          <p:cNvSpPr/>
          <p:nvPr/>
        </p:nvSpPr>
        <p:spPr>
          <a:xfrm>
            <a:off x="773073" y="1271826"/>
            <a:ext cx="143470" cy="179427"/>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Inter Light" pitchFamily="34" charset="0"/>
                <a:ea typeface="Inter Light" pitchFamily="34" charset="-122"/>
                <a:cs typeface="Inter Light" pitchFamily="34" charset="-120"/>
              </a:rPr>
              <a:t>01</a:t>
            </a:r>
            <a:endParaRPr lang="en-US" sz="1100" dirty="0"/>
          </a:p>
        </p:txBody>
      </p:sp>
      <p:sp>
        <p:nvSpPr>
          <p:cNvPr id="5" name="Shape 2"/>
          <p:cNvSpPr/>
          <p:nvPr/>
        </p:nvSpPr>
        <p:spPr>
          <a:xfrm>
            <a:off x="773073" y="1500545"/>
            <a:ext cx="7597854" cy="15240"/>
          </a:xfrm>
          <a:prstGeom prst="rect">
            <a:avLst/>
          </a:prstGeom>
          <a:solidFill>
            <a:srgbClr val="4950BC"/>
          </a:solidFill>
          <a:ln/>
        </p:spPr>
      </p:sp>
      <p:sp>
        <p:nvSpPr>
          <p:cNvPr id="6" name="Text 3"/>
          <p:cNvSpPr/>
          <p:nvPr/>
        </p:nvSpPr>
        <p:spPr>
          <a:xfrm>
            <a:off x="773073" y="1602700"/>
            <a:ext cx="7597854" cy="229672"/>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Inter" pitchFamily="34" charset="0"/>
                <a:ea typeface="Inter" pitchFamily="34" charset="-122"/>
                <a:cs typeface="Inter" pitchFamily="34" charset="-120"/>
              </a:rPr>
              <a:t>All major features successfully implemented and verified</a:t>
            </a:r>
            <a:endParaRPr lang="en-US" sz="1100" dirty="0"/>
          </a:p>
        </p:txBody>
      </p:sp>
      <p:sp>
        <p:nvSpPr>
          <p:cNvPr id="7" name="Text 4"/>
          <p:cNvSpPr/>
          <p:nvPr/>
        </p:nvSpPr>
        <p:spPr>
          <a:xfrm>
            <a:off x="773073" y="2083475"/>
            <a:ext cx="143470" cy="179427"/>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Inter Light" pitchFamily="34" charset="0"/>
                <a:ea typeface="Inter Light" pitchFamily="34" charset="-122"/>
                <a:cs typeface="Inter Light" pitchFamily="34" charset="-120"/>
              </a:rPr>
              <a:t>02</a:t>
            </a:r>
            <a:endParaRPr lang="en-US" sz="1100" dirty="0"/>
          </a:p>
        </p:txBody>
      </p:sp>
      <p:sp>
        <p:nvSpPr>
          <p:cNvPr id="8" name="Shape 5"/>
          <p:cNvSpPr/>
          <p:nvPr/>
        </p:nvSpPr>
        <p:spPr>
          <a:xfrm>
            <a:off x="773073" y="2312194"/>
            <a:ext cx="7597854" cy="15240"/>
          </a:xfrm>
          <a:prstGeom prst="rect">
            <a:avLst/>
          </a:prstGeom>
          <a:solidFill>
            <a:srgbClr val="4950BC"/>
          </a:solidFill>
          <a:ln/>
        </p:spPr>
      </p:sp>
      <p:sp>
        <p:nvSpPr>
          <p:cNvPr id="9" name="Text 6"/>
          <p:cNvSpPr/>
          <p:nvPr/>
        </p:nvSpPr>
        <p:spPr>
          <a:xfrm>
            <a:off x="773073" y="2414349"/>
            <a:ext cx="7597854" cy="229672"/>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Inter" pitchFamily="34" charset="0"/>
                <a:ea typeface="Inter" pitchFamily="34" charset="-122"/>
                <a:cs typeface="Inter" pitchFamily="34" charset="-120"/>
              </a:rPr>
              <a:t>Role-based dashboards functioning with proper access control</a:t>
            </a:r>
            <a:endParaRPr lang="en-US" sz="1100" dirty="0"/>
          </a:p>
        </p:txBody>
      </p:sp>
      <p:sp>
        <p:nvSpPr>
          <p:cNvPr id="10" name="Text 7"/>
          <p:cNvSpPr/>
          <p:nvPr/>
        </p:nvSpPr>
        <p:spPr>
          <a:xfrm>
            <a:off x="773073" y="2895124"/>
            <a:ext cx="143470" cy="179427"/>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Inter Light" pitchFamily="34" charset="0"/>
                <a:ea typeface="Inter Light" pitchFamily="34" charset="-122"/>
                <a:cs typeface="Inter Light" pitchFamily="34" charset="-120"/>
              </a:rPr>
              <a:t>03</a:t>
            </a:r>
            <a:endParaRPr lang="en-US" sz="1100" dirty="0"/>
          </a:p>
        </p:txBody>
      </p:sp>
      <p:sp>
        <p:nvSpPr>
          <p:cNvPr id="11" name="Shape 8"/>
          <p:cNvSpPr/>
          <p:nvPr/>
        </p:nvSpPr>
        <p:spPr>
          <a:xfrm>
            <a:off x="773073" y="3123843"/>
            <a:ext cx="7597854" cy="15240"/>
          </a:xfrm>
          <a:prstGeom prst="rect">
            <a:avLst/>
          </a:prstGeom>
          <a:solidFill>
            <a:srgbClr val="4950BC"/>
          </a:solidFill>
          <a:ln/>
        </p:spPr>
      </p:sp>
      <p:sp>
        <p:nvSpPr>
          <p:cNvPr id="12" name="Text 9"/>
          <p:cNvSpPr/>
          <p:nvPr/>
        </p:nvSpPr>
        <p:spPr>
          <a:xfrm>
            <a:off x="773073" y="3225998"/>
            <a:ext cx="7597854" cy="229672"/>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Inter" pitchFamily="34" charset="0"/>
                <a:ea typeface="Inter" pitchFamily="34" charset="-122"/>
                <a:cs typeface="Inter" pitchFamily="34" charset="-120"/>
              </a:rPr>
              <a:t>Real-time data updates confirmed across all user types</a:t>
            </a:r>
            <a:endParaRPr lang="en-US" sz="1100" dirty="0"/>
          </a:p>
        </p:txBody>
      </p:sp>
      <p:sp>
        <p:nvSpPr>
          <p:cNvPr id="13" name="Text 10"/>
          <p:cNvSpPr/>
          <p:nvPr/>
        </p:nvSpPr>
        <p:spPr>
          <a:xfrm>
            <a:off x="773073" y="3706773"/>
            <a:ext cx="143470" cy="179427"/>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Inter Light" pitchFamily="34" charset="0"/>
                <a:ea typeface="Inter Light" pitchFamily="34" charset="-122"/>
                <a:cs typeface="Inter Light" pitchFamily="34" charset="-120"/>
              </a:rPr>
              <a:t>04</a:t>
            </a:r>
            <a:endParaRPr lang="en-US" sz="1100" dirty="0"/>
          </a:p>
        </p:txBody>
      </p:sp>
      <p:sp>
        <p:nvSpPr>
          <p:cNvPr id="14" name="Shape 11"/>
          <p:cNvSpPr/>
          <p:nvPr/>
        </p:nvSpPr>
        <p:spPr>
          <a:xfrm>
            <a:off x="773073" y="3935492"/>
            <a:ext cx="7597854" cy="15240"/>
          </a:xfrm>
          <a:prstGeom prst="rect">
            <a:avLst/>
          </a:prstGeom>
          <a:solidFill>
            <a:srgbClr val="4950BC"/>
          </a:solidFill>
          <a:ln/>
        </p:spPr>
      </p:sp>
      <p:sp>
        <p:nvSpPr>
          <p:cNvPr id="15" name="Text 12"/>
          <p:cNvSpPr/>
          <p:nvPr/>
        </p:nvSpPr>
        <p:spPr>
          <a:xfrm>
            <a:off x="773073" y="4037648"/>
            <a:ext cx="7597854" cy="229672"/>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Inter" pitchFamily="34" charset="0"/>
                <a:ea typeface="Inter" pitchFamily="34" charset="-122"/>
                <a:cs typeface="Inter" pitchFamily="34" charset="-120"/>
              </a:rPr>
              <a:t>AI medication conflict checker producing accurate, actionable results</a:t>
            </a:r>
            <a:endParaRPr lang="en-US" sz="1100" dirty="0"/>
          </a:p>
        </p:txBody>
      </p:sp>
      <p:sp>
        <p:nvSpPr>
          <p:cNvPr id="16" name="Text 13"/>
          <p:cNvSpPr/>
          <p:nvPr/>
        </p:nvSpPr>
        <p:spPr>
          <a:xfrm>
            <a:off x="773073" y="4518422"/>
            <a:ext cx="143470" cy="179427"/>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Inter Light" pitchFamily="34" charset="0"/>
                <a:ea typeface="Inter Light" pitchFamily="34" charset="-122"/>
                <a:cs typeface="Inter Light" pitchFamily="34" charset="-120"/>
              </a:rPr>
              <a:t>05</a:t>
            </a:r>
            <a:endParaRPr lang="en-US" sz="1100" dirty="0"/>
          </a:p>
        </p:txBody>
      </p:sp>
      <p:sp>
        <p:nvSpPr>
          <p:cNvPr id="17" name="Shape 14"/>
          <p:cNvSpPr/>
          <p:nvPr/>
        </p:nvSpPr>
        <p:spPr>
          <a:xfrm>
            <a:off x="773073" y="4747141"/>
            <a:ext cx="7597854" cy="15240"/>
          </a:xfrm>
          <a:prstGeom prst="rect">
            <a:avLst/>
          </a:prstGeom>
          <a:solidFill>
            <a:srgbClr val="4950BC"/>
          </a:solidFill>
          <a:ln/>
        </p:spPr>
      </p:sp>
      <p:sp>
        <p:nvSpPr>
          <p:cNvPr id="18" name="Text 15"/>
          <p:cNvSpPr/>
          <p:nvPr/>
        </p:nvSpPr>
        <p:spPr>
          <a:xfrm>
            <a:off x="773073" y="4849297"/>
            <a:ext cx="7597854" cy="229672"/>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Inter" pitchFamily="34" charset="0"/>
                <a:ea typeface="Inter" pitchFamily="34" charset="-122"/>
                <a:cs typeface="Inter" pitchFamily="34" charset="-120"/>
              </a:rPr>
              <a:t>Emergency QR access feature effectively displaying critical patient information</a:t>
            </a:r>
            <a:endParaRPr lang="en-US" sz="1100" dirty="0"/>
          </a:p>
        </p:txBody>
      </p:sp>
      <p:sp>
        <p:nvSpPr>
          <p:cNvPr id="19" name="Text 16"/>
          <p:cNvSpPr/>
          <p:nvPr/>
        </p:nvSpPr>
        <p:spPr>
          <a:xfrm>
            <a:off x="773073" y="5330071"/>
            <a:ext cx="143470" cy="179427"/>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Inter Light" pitchFamily="34" charset="0"/>
                <a:ea typeface="Inter Light" pitchFamily="34" charset="-122"/>
                <a:cs typeface="Inter Light" pitchFamily="34" charset="-120"/>
              </a:rPr>
              <a:t>06</a:t>
            </a:r>
            <a:endParaRPr lang="en-US" sz="1100" dirty="0"/>
          </a:p>
        </p:txBody>
      </p:sp>
      <p:sp>
        <p:nvSpPr>
          <p:cNvPr id="20" name="Shape 17"/>
          <p:cNvSpPr/>
          <p:nvPr/>
        </p:nvSpPr>
        <p:spPr>
          <a:xfrm>
            <a:off x="773073" y="5558790"/>
            <a:ext cx="7597854" cy="15240"/>
          </a:xfrm>
          <a:prstGeom prst="rect">
            <a:avLst/>
          </a:prstGeom>
          <a:solidFill>
            <a:srgbClr val="4950BC"/>
          </a:solidFill>
          <a:ln/>
        </p:spPr>
      </p:sp>
      <p:sp>
        <p:nvSpPr>
          <p:cNvPr id="21" name="Text 18"/>
          <p:cNvSpPr/>
          <p:nvPr/>
        </p:nvSpPr>
        <p:spPr>
          <a:xfrm>
            <a:off x="773073" y="5660946"/>
            <a:ext cx="7597854" cy="229672"/>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Inter" pitchFamily="34" charset="0"/>
                <a:ea typeface="Inter" pitchFamily="34" charset="-122"/>
                <a:cs typeface="Inter" pitchFamily="34" charset="-120"/>
              </a:rPr>
              <a:t>Smooth navigation and fast response times under normal usage</a:t>
            </a:r>
            <a:endParaRPr lang="en-US" sz="1100" dirty="0"/>
          </a:p>
        </p:txBody>
      </p:sp>
      <p:sp>
        <p:nvSpPr>
          <p:cNvPr id="22" name="Text 19"/>
          <p:cNvSpPr/>
          <p:nvPr/>
        </p:nvSpPr>
        <p:spPr>
          <a:xfrm>
            <a:off x="773073" y="6141720"/>
            <a:ext cx="143470" cy="179427"/>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Inter Light" pitchFamily="34" charset="0"/>
                <a:ea typeface="Inter Light" pitchFamily="34" charset="-122"/>
                <a:cs typeface="Inter Light" pitchFamily="34" charset="-120"/>
              </a:rPr>
              <a:t>07</a:t>
            </a:r>
            <a:endParaRPr lang="en-US" sz="1100" dirty="0"/>
          </a:p>
        </p:txBody>
      </p:sp>
      <p:sp>
        <p:nvSpPr>
          <p:cNvPr id="23" name="Shape 20"/>
          <p:cNvSpPr/>
          <p:nvPr/>
        </p:nvSpPr>
        <p:spPr>
          <a:xfrm>
            <a:off x="773073" y="6370439"/>
            <a:ext cx="7597854" cy="15240"/>
          </a:xfrm>
          <a:prstGeom prst="rect">
            <a:avLst/>
          </a:prstGeom>
          <a:solidFill>
            <a:srgbClr val="4950BC"/>
          </a:solidFill>
          <a:ln/>
        </p:spPr>
      </p:sp>
      <p:sp>
        <p:nvSpPr>
          <p:cNvPr id="24" name="Text 21"/>
          <p:cNvSpPr/>
          <p:nvPr/>
        </p:nvSpPr>
        <p:spPr>
          <a:xfrm>
            <a:off x="773073" y="6472595"/>
            <a:ext cx="7597854" cy="229672"/>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Inter" pitchFamily="34" charset="0"/>
                <a:ea typeface="Inter" pitchFamily="34" charset="-122"/>
                <a:cs typeface="Inter" pitchFamily="34" charset="-120"/>
              </a:rPr>
              <a:t>Efficient component rendering with optimized state management</a:t>
            </a:r>
            <a:endParaRPr lang="en-US" sz="1100" dirty="0"/>
          </a:p>
        </p:txBody>
      </p:sp>
      <p:sp>
        <p:nvSpPr>
          <p:cNvPr id="25" name="Text 22"/>
          <p:cNvSpPr/>
          <p:nvPr/>
        </p:nvSpPr>
        <p:spPr>
          <a:xfrm>
            <a:off x="773073" y="6953369"/>
            <a:ext cx="143470" cy="179427"/>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Inter Light" pitchFamily="34" charset="0"/>
                <a:ea typeface="Inter Light" pitchFamily="34" charset="-122"/>
                <a:cs typeface="Inter Light" pitchFamily="34" charset="-120"/>
              </a:rPr>
              <a:t>08</a:t>
            </a:r>
            <a:endParaRPr lang="en-US" sz="1100" dirty="0"/>
          </a:p>
        </p:txBody>
      </p:sp>
      <p:sp>
        <p:nvSpPr>
          <p:cNvPr id="26" name="Shape 23"/>
          <p:cNvSpPr/>
          <p:nvPr/>
        </p:nvSpPr>
        <p:spPr>
          <a:xfrm>
            <a:off x="773073" y="7182088"/>
            <a:ext cx="7597854" cy="15240"/>
          </a:xfrm>
          <a:prstGeom prst="rect">
            <a:avLst/>
          </a:prstGeom>
          <a:solidFill>
            <a:srgbClr val="4950BC"/>
          </a:solidFill>
          <a:ln/>
        </p:spPr>
      </p:sp>
      <p:sp>
        <p:nvSpPr>
          <p:cNvPr id="27" name="Text 24"/>
          <p:cNvSpPr/>
          <p:nvPr/>
        </p:nvSpPr>
        <p:spPr>
          <a:xfrm>
            <a:off x="773073" y="7284244"/>
            <a:ext cx="7597854" cy="229672"/>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Inter" pitchFamily="34" charset="0"/>
                <a:ea typeface="Inter" pitchFamily="34" charset="-122"/>
                <a:cs typeface="Inter" pitchFamily="34" charset="-120"/>
              </a:rPr>
              <a:t>System meets functional and usability expectations</a:t>
            </a:r>
            <a:endParaRPr lang="en-US" sz="11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830342"/>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Conclusion</a:t>
            </a:r>
            <a:endParaRPr lang="en-US" sz="4450" dirty="0"/>
          </a:p>
        </p:txBody>
      </p:sp>
      <p:sp>
        <p:nvSpPr>
          <p:cNvPr id="3" name="Text 1"/>
          <p:cNvSpPr/>
          <p:nvPr/>
        </p:nvSpPr>
        <p:spPr>
          <a:xfrm>
            <a:off x="793790" y="1992749"/>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MediPort successfully demonstrates a modern, secure, and user-centric digital healthcare platform that solves the critical problem of fragmented medical records. By implementing a unified digital health identity with role-based access control, the system enables seamless collaboration between patients, doctors, chemists, and laboratory technicians.</a:t>
            </a:r>
            <a:endParaRPr lang="en-US" sz="1750" dirty="0"/>
          </a:p>
        </p:txBody>
      </p:sp>
      <p:sp>
        <p:nvSpPr>
          <p:cNvPr id="4" name="Text 2"/>
          <p:cNvSpPr/>
          <p:nvPr/>
        </p:nvSpPr>
        <p:spPr>
          <a:xfrm>
            <a:off x="793790" y="3421618"/>
            <a:ext cx="4536519" cy="566976"/>
          </a:xfrm>
          <a:prstGeom prst="rect">
            <a:avLst/>
          </a:prstGeom>
          <a:noFill/>
          <a:ln/>
        </p:spPr>
        <p:txBody>
          <a:bodyPr wrap="none" lIns="0" tIns="0" rIns="0" bIns="0" rtlCol="0" anchor="t"/>
          <a:lstStyle/>
          <a:p>
            <a:pPr marL="0" indent="0" algn="l">
              <a:lnSpc>
                <a:spcPts val="4450"/>
              </a:lnSpc>
              <a:buNone/>
            </a:pPr>
            <a:r>
              <a:rPr lang="en-US" sz="3550" b="1" dirty="0">
                <a:solidFill>
                  <a:srgbClr val="000000"/>
                </a:solidFill>
                <a:latin typeface="Inter Bold" pitchFamily="34" charset="0"/>
                <a:ea typeface="Inter Bold" pitchFamily="34" charset="-122"/>
                <a:cs typeface="Inter Bold" pitchFamily="34" charset="-120"/>
              </a:rPr>
              <a:t>Key Achievements</a:t>
            </a:r>
            <a:endParaRPr lang="en-US" sz="3550" dirty="0"/>
          </a:p>
        </p:txBody>
      </p:sp>
      <p:sp>
        <p:nvSpPr>
          <p:cNvPr id="5" name="Shape 3"/>
          <p:cNvSpPr/>
          <p:nvPr/>
        </p:nvSpPr>
        <p:spPr>
          <a:xfrm>
            <a:off x="793790" y="4328755"/>
            <a:ext cx="4196358" cy="1240393"/>
          </a:xfrm>
          <a:prstGeom prst="roundRect">
            <a:avLst>
              <a:gd name="adj" fmla="val 11795"/>
            </a:avLst>
          </a:prstGeom>
          <a:solidFill>
            <a:srgbClr val="FFFFFF"/>
          </a:solidFill>
          <a:ln w="30480">
            <a:solidFill>
              <a:srgbClr val="C0C1D7"/>
            </a:solidFill>
            <a:prstDash val="solid"/>
          </a:ln>
        </p:spPr>
      </p:sp>
      <p:sp>
        <p:nvSpPr>
          <p:cNvPr id="6" name="Shape 4"/>
          <p:cNvSpPr/>
          <p:nvPr/>
        </p:nvSpPr>
        <p:spPr>
          <a:xfrm>
            <a:off x="763310" y="4328755"/>
            <a:ext cx="121920" cy="1240393"/>
          </a:xfrm>
          <a:prstGeom prst="roundRect">
            <a:avLst>
              <a:gd name="adj" fmla="val 78139"/>
            </a:avLst>
          </a:prstGeom>
          <a:solidFill>
            <a:srgbClr val="4950BC"/>
          </a:solidFill>
          <a:ln/>
        </p:spPr>
      </p:sp>
      <p:sp>
        <p:nvSpPr>
          <p:cNvPr id="7" name="Text 5"/>
          <p:cNvSpPr/>
          <p:nvPr/>
        </p:nvSpPr>
        <p:spPr>
          <a:xfrm>
            <a:off x="1142524" y="4586049"/>
            <a:ext cx="3590330"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Responsive and intuitive UI using React, Next.js, and Tailwind CSS</a:t>
            </a:r>
            <a:endParaRPr lang="en-US" sz="1750" dirty="0"/>
          </a:p>
        </p:txBody>
      </p:sp>
      <p:sp>
        <p:nvSpPr>
          <p:cNvPr id="8" name="Shape 6"/>
          <p:cNvSpPr/>
          <p:nvPr/>
        </p:nvSpPr>
        <p:spPr>
          <a:xfrm>
            <a:off x="5216962" y="4328755"/>
            <a:ext cx="4196358" cy="1240393"/>
          </a:xfrm>
          <a:prstGeom prst="roundRect">
            <a:avLst>
              <a:gd name="adj" fmla="val 11795"/>
            </a:avLst>
          </a:prstGeom>
          <a:solidFill>
            <a:srgbClr val="FFFFFF"/>
          </a:solidFill>
          <a:ln w="30480">
            <a:solidFill>
              <a:srgbClr val="C0C1D7"/>
            </a:solidFill>
            <a:prstDash val="solid"/>
          </a:ln>
        </p:spPr>
      </p:sp>
      <p:sp>
        <p:nvSpPr>
          <p:cNvPr id="9" name="Shape 7"/>
          <p:cNvSpPr/>
          <p:nvPr/>
        </p:nvSpPr>
        <p:spPr>
          <a:xfrm>
            <a:off x="5186482" y="4328755"/>
            <a:ext cx="121920" cy="1240393"/>
          </a:xfrm>
          <a:prstGeom prst="roundRect">
            <a:avLst>
              <a:gd name="adj" fmla="val 78139"/>
            </a:avLst>
          </a:prstGeom>
          <a:solidFill>
            <a:srgbClr val="4950BC"/>
          </a:solidFill>
          <a:ln/>
        </p:spPr>
      </p:sp>
      <p:sp>
        <p:nvSpPr>
          <p:cNvPr id="10" name="Text 8"/>
          <p:cNvSpPr/>
          <p:nvPr/>
        </p:nvSpPr>
        <p:spPr>
          <a:xfrm>
            <a:off x="5565696" y="4586049"/>
            <a:ext cx="3590330"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Secure authentication and real-time data synchronization</a:t>
            </a:r>
            <a:endParaRPr lang="en-US" sz="1750" dirty="0"/>
          </a:p>
        </p:txBody>
      </p:sp>
      <p:sp>
        <p:nvSpPr>
          <p:cNvPr id="11" name="Shape 9"/>
          <p:cNvSpPr/>
          <p:nvPr/>
        </p:nvSpPr>
        <p:spPr>
          <a:xfrm>
            <a:off x="9640133" y="4328755"/>
            <a:ext cx="4196358" cy="1240393"/>
          </a:xfrm>
          <a:prstGeom prst="roundRect">
            <a:avLst>
              <a:gd name="adj" fmla="val 11795"/>
            </a:avLst>
          </a:prstGeom>
          <a:solidFill>
            <a:srgbClr val="FFFFFF"/>
          </a:solidFill>
          <a:ln w="30480">
            <a:solidFill>
              <a:srgbClr val="C0C1D7"/>
            </a:solidFill>
            <a:prstDash val="solid"/>
          </a:ln>
        </p:spPr>
      </p:sp>
      <p:sp>
        <p:nvSpPr>
          <p:cNvPr id="12" name="Shape 10"/>
          <p:cNvSpPr/>
          <p:nvPr/>
        </p:nvSpPr>
        <p:spPr>
          <a:xfrm>
            <a:off x="9609653" y="4328755"/>
            <a:ext cx="121920" cy="1240393"/>
          </a:xfrm>
          <a:prstGeom prst="roundRect">
            <a:avLst>
              <a:gd name="adj" fmla="val 78139"/>
            </a:avLst>
          </a:prstGeom>
          <a:solidFill>
            <a:srgbClr val="4950BC"/>
          </a:solidFill>
          <a:ln/>
        </p:spPr>
      </p:sp>
      <p:sp>
        <p:nvSpPr>
          <p:cNvPr id="13" name="Text 11"/>
          <p:cNvSpPr/>
          <p:nvPr/>
        </p:nvSpPr>
        <p:spPr>
          <a:xfrm>
            <a:off x="9988868" y="4586049"/>
            <a:ext cx="3590330"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Scalable cloud-based architecture with Firebase</a:t>
            </a:r>
            <a:endParaRPr lang="en-US" sz="1750" dirty="0"/>
          </a:p>
        </p:txBody>
      </p:sp>
      <p:sp>
        <p:nvSpPr>
          <p:cNvPr id="14" name="Shape 12"/>
          <p:cNvSpPr/>
          <p:nvPr/>
        </p:nvSpPr>
        <p:spPr>
          <a:xfrm>
            <a:off x="793790" y="5795963"/>
            <a:ext cx="4196358" cy="1603296"/>
          </a:xfrm>
          <a:prstGeom prst="roundRect">
            <a:avLst>
              <a:gd name="adj" fmla="val 9125"/>
            </a:avLst>
          </a:prstGeom>
          <a:solidFill>
            <a:srgbClr val="FFFFFF"/>
          </a:solidFill>
          <a:ln w="30480">
            <a:solidFill>
              <a:srgbClr val="C0C1D7"/>
            </a:solidFill>
            <a:prstDash val="solid"/>
          </a:ln>
        </p:spPr>
      </p:sp>
      <p:sp>
        <p:nvSpPr>
          <p:cNvPr id="15" name="Shape 13"/>
          <p:cNvSpPr/>
          <p:nvPr/>
        </p:nvSpPr>
        <p:spPr>
          <a:xfrm>
            <a:off x="763310" y="5795963"/>
            <a:ext cx="121920" cy="1603296"/>
          </a:xfrm>
          <a:prstGeom prst="roundRect">
            <a:avLst>
              <a:gd name="adj" fmla="val 78139"/>
            </a:avLst>
          </a:prstGeom>
          <a:solidFill>
            <a:srgbClr val="4950BC"/>
          </a:solidFill>
          <a:ln/>
        </p:spPr>
      </p:sp>
      <p:sp>
        <p:nvSpPr>
          <p:cNvPr id="16" name="Text 14"/>
          <p:cNvSpPr/>
          <p:nvPr/>
        </p:nvSpPr>
        <p:spPr>
          <a:xfrm>
            <a:off x="1142524" y="6053257"/>
            <a:ext cx="3590330"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Improved treatment continuity and reduced medical errors</a:t>
            </a:r>
            <a:endParaRPr lang="en-US" sz="1750" dirty="0"/>
          </a:p>
        </p:txBody>
      </p:sp>
      <p:sp>
        <p:nvSpPr>
          <p:cNvPr id="17" name="Shape 15"/>
          <p:cNvSpPr/>
          <p:nvPr/>
        </p:nvSpPr>
        <p:spPr>
          <a:xfrm>
            <a:off x="5216962" y="5795963"/>
            <a:ext cx="4196358" cy="1603296"/>
          </a:xfrm>
          <a:prstGeom prst="roundRect">
            <a:avLst>
              <a:gd name="adj" fmla="val 9125"/>
            </a:avLst>
          </a:prstGeom>
          <a:solidFill>
            <a:srgbClr val="FFFFFF"/>
          </a:solidFill>
          <a:ln w="30480">
            <a:solidFill>
              <a:srgbClr val="C0C1D7"/>
            </a:solidFill>
            <a:prstDash val="solid"/>
          </a:ln>
        </p:spPr>
      </p:sp>
      <p:sp>
        <p:nvSpPr>
          <p:cNvPr id="18" name="Shape 16"/>
          <p:cNvSpPr/>
          <p:nvPr/>
        </p:nvSpPr>
        <p:spPr>
          <a:xfrm>
            <a:off x="5186482" y="5795963"/>
            <a:ext cx="121920" cy="1603296"/>
          </a:xfrm>
          <a:prstGeom prst="roundRect">
            <a:avLst>
              <a:gd name="adj" fmla="val 78139"/>
            </a:avLst>
          </a:prstGeom>
          <a:solidFill>
            <a:srgbClr val="4950BC"/>
          </a:solidFill>
          <a:ln/>
        </p:spPr>
      </p:sp>
      <p:sp>
        <p:nvSpPr>
          <p:cNvPr id="19" name="Text 17"/>
          <p:cNvSpPr/>
          <p:nvPr/>
        </p:nvSpPr>
        <p:spPr>
          <a:xfrm>
            <a:off x="5565696" y="6053257"/>
            <a:ext cx="3590330"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Production-ready frontend solution for healthcare applications</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48665"/>
            <a:ext cx="5142309" cy="602456"/>
          </a:xfrm>
          <a:prstGeom prst="rect">
            <a:avLst/>
          </a:prstGeom>
          <a:noFill/>
          <a:ln/>
        </p:spPr>
        <p:txBody>
          <a:bodyPr wrap="none" lIns="0" tIns="0" rIns="0" bIns="0" rtlCol="0" anchor="t"/>
          <a:lstStyle/>
          <a:p>
            <a:pPr marL="0" indent="0" algn="l">
              <a:lnSpc>
                <a:spcPts val="4700"/>
              </a:lnSpc>
              <a:buNone/>
            </a:pPr>
            <a:r>
              <a:rPr lang="en-US" sz="3750" b="1" dirty="0">
                <a:solidFill>
                  <a:srgbClr val="000000"/>
                </a:solidFill>
                <a:latin typeface="Inter Bold" pitchFamily="34" charset="0"/>
                <a:ea typeface="Inter Bold" pitchFamily="34" charset="-122"/>
                <a:cs typeface="Inter Bold" pitchFamily="34" charset="-120"/>
              </a:rPr>
              <a:t>Future Enhancements</a:t>
            </a:r>
            <a:endParaRPr lang="en-US" sz="3750" dirty="0"/>
          </a:p>
        </p:txBody>
      </p:sp>
      <p:sp>
        <p:nvSpPr>
          <p:cNvPr id="4" name="Shape 1"/>
          <p:cNvSpPr/>
          <p:nvPr/>
        </p:nvSpPr>
        <p:spPr>
          <a:xfrm>
            <a:off x="6280190" y="1640324"/>
            <a:ext cx="433745" cy="433745"/>
          </a:xfrm>
          <a:prstGeom prst="roundRect">
            <a:avLst>
              <a:gd name="adj" fmla="val 18669"/>
            </a:avLst>
          </a:prstGeom>
          <a:solidFill>
            <a:srgbClr val="DADBF1"/>
          </a:solidFill>
          <a:ln w="7620">
            <a:solidFill>
              <a:srgbClr val="C0C1D7"/>
            </a:solidFill>
            <a:prstDash val="solid"/>
          </a:ln>
        </p:spPr>
      </p:sp>
      <p:sp>
        <p:nvSpPr>
          <p:cNvPr id="5" name="Text 2"/>
          <p:cNvSpPr/>
          <p:nvPr/>
        </p:nvSpPr>
        <p:spPr>
          <a:xfrm>
            <a:off x="6352401" y="1676400"/>
            <a:ext cx="289203" cy="361474"/>
          </a:xfrm>
          <a:prstGeom prst="rect">
            <a:avLst/>
          </a:prstGeom>
          <a:noFill/>
          <a:ln/>
        </p:spPr>
        <p:txBody>
          <a:bodyPr wrap="none" lIns="0" tIns="0" rIns="0" bIns="0" rtlCol="0" anchor="t"/>
          <a:lstStyle/>
          <a:p>
            <a:pPr marL="0" indent="0" algn="ctr">
              <a:lnSpc>
                <a:spcPts val="2250"/>
              </a:lnSpc>
              <a:buNone/>
            </a:pPr>
            <a:r>
              <a:rPr lang="en-US" sz="2250" b="1" dirty="0">
                <a:solidFill>
                  <a:srgbClr val="272525"/>
                </a:solidFill>
                <a:latin typeface="Inter Bold" pitchFamily="34" charset="0"/>
                <a:ea typeface="Inter Bold" pitchFamily="34" charset="-122"/>
                <a:cs typeface="Inter Bold" pitchFamily="34" charset="-120"/>
              </a:rPr>
              <a:t>1</a:t>
            </a:r>
            <a:endParaRPr lang="en-US" sz="2250" dirty="0"/>
          </a:p>
        </p:txBody>
      </p:sp>
      <p:sp>
        <p:nvSpPr>
          <p:cNvPr id="6" name="Text 3"/>
          <p:cNvSpPr/>
          <p:nvPr/>
        </p:nvSpPr>
        <p:spPr>
          <a:xfrm>
            <a:off x="6906697" y="1702951"/>
            <a:ext cx="6929914" cy="616744"/>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Interoperability standards for seamless integration with external hospital systems</a:t>
            </a:r>
            <a:endParaRPr lang="en-US" sz="1500" dirty="0"/>
          </a:p>
        </p:txBody>
      </p:sp>
      <p:sp>
        <p:nvSpPr>
          <p:cNvPr id="7" name="Shape 4"/>
          <p:cNvSpPr/>
          <p:nvPr/>
        </p:nvSpPr>
        <p:spPr>
          <a:xfrm>
            <a:off x="6280190" y="2705219"/>
            <a:ext cx="433745" cy="433745"/>
          </a:xfrm>
          <a:prstGeom prst="roundRect">
            <a:avLst>
              <a:gd name="adj" fmla="val 18669"/>
            </a:avLst>
          </a:prstGeom>
          <a:solidFill>
            <a:srgbClr val="DADBF1"/>
          </a:solidFill>
          <a:ln w="7620">
            <a:solidFill>
              <a:srgbClr val="C0C1D7"/>
            </a:solidFill>
            <a:prstDash val="solid"/>
          </a:ln>
        </p:spPr>
      </p:sp>
      <p:sp>
        <p:nvSpPr>
          <p:cNvPr id="8" name="Text 5"/>
          <p:cNvSpPr/>
          <p:nvPr/>
        </p:nvSpPr>
        <p:spPr>
          <a:xfrm>
            <a:off x="6352401" y="2741295"/>
            <a:ext cx="289203" cy="361474"/>
          </a:xfrm>
          <a:prstGeom prst="rect">
            <a:avLst/>
          </a:prstGeom>
          <a:noFill/>
          <a:ln/>
        </p:spPr>
        <p:txBody>
          <a:bodyPr wrap="none" lIns="0" tIns="0" rIns="0" bIns="0" rtlCol="0" anchor="t"/>
          <a:lstStyle/>
          <a:p>
            <a:pPr marL="0" indent="0" algn="ctr">
              <a:lnSpc>
                <a:spcPts val="2250"/>
              </a:lnSpc>
              <a:buNone/>
            </a:pPr>
            <a:r>
              <a:rPr lang="en-US" sz="2250" b="1" dirty="0">
                <a:solidFill>
                  <a:srgbClr val="272525"/>
                </a:solidFill>
                <a:latin typeface="Inter Bold" pitchFamily="34" charset="0"/>
                <a:ea typeface="Inter Bold" pitchFamily="34" charset="-122"/>
                <a:cs typeface="Inter Bold" pitchFamily="34" charset="-120"/>
              </a:rPr>
              <a:t>2</a:t>
            </a:r>
            <a:endParaRPr lang="en-US" sz="2250" dirty="0"/>
          </a:p>
        </p:txBody>
      </p:sp>
      <p:sp>
        <p:nvSpPr>
          <p:cNvPr id="9" name="Text 6"/>
          <p:cNvSpPr/>
          <p:nvPr/>
        </p:nvSpPr>
        <p:spPr>
          <a:xfrm>
            <a:off x="6906697" y="2767846"/>
            <a:ext cx="6929914" cy="616744"/>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Telemedicine features including video consultations and appointment scheduling</a:t>
            </a:r>
            <a:endParaRPr lang="en-US" sz="1500" dirty="0"/>
          </a:p>
        </p:txBody>
      </p:sp>
      <p:sp>
        <p:nvSpPr>
          <p:cNvPr id="10" name="Shape 7"/>
          <p:cNvSpPr/>
          <p:nvPr/>
        </p:nvSpPr>
        <p:spPr>
          <a:xfrm>
            <a:off x="6280190" y="3770114"/>
            <a:ext cx="433745" cy="433745"/>
          </a:xfrm>
          <a:prstGeom prst="roundRect">
            <a:avLst>
              <a:gd name="adj" fmla="val 18669"/>
            </a:avLst>
          </a:prstGeom>
          <a:solidFill>
            <a:srgbClr val="DADBF1"/>
          </a:solidFill>
          <a:ln w="7620">
            <a:solidFill>
              <a:srgbClr val="C0C1D7"/>
            </a:solidFill>
            <a:prstDash val="solid"/>
          </a:ln>
        </p:spPr>
      </p:sp>
      <p:sp>
        <p:nvSpPr>
          <p:cNvPr id="11" name="Text 8"/>
          <p:cNvSpPr/>
          <p:nvPr/>
        </p:nvSpPr>
        <p:spPr>
          <a:xfrm>
            <a:off x="6352401" y="3806190"/>
            <a:ext cx="289203" cy="361474"/>
          </a:xfrm>
          <a:prstGeom prst="rect">
            <a:avLst/>
          </a:prstGeom>
          <a:noFill/>
          <a:ln/>
        </p:spPr>
        <p:txBody>
          <a:bodyPr wrap="none" lIns="0" tIns="0" rIns="0" bIns="0" rtlCol="0" anchor="t"/>
          <a:lstStyle/>
          <a:p>
            <a:pPr marL="0" indent="0" algn="ctr">
              <a:lnSpc>
                <a:spcPts val="2250"/>
              </a:lnSpc>
              <a:buNone/>
            </a:pPr>
            <a:r>
              <a:rPr lang="en-US" sz="2250" b="1" dirty="0">
                <a:solidFill>
                  <a:srgbClr val="272525"/>
                </a:solidFill>
                <a:latin typeface="Inter Bold" pitchFamily="34" charset="0"/>
                <a:ea typeface="Inter Bold" pitchFamily="34" charset="-122"/>
                <a:cs typeface="Inter Bold" pitchFamily="34" charset="-120"/>
              </a:rPr>
              <a:t>3</a:t>
            </a:r>
            <a:endParaRPr lang="en-US" sz="2250" dirty="0"/>
          </a:p>
        </p:txBody>
      </p:sp>
      <p:sp>
        <p:nvSpPr>
          <p:cNvPr id="12" name="Text 9"/>
          <p:cNvSpPr/>
          <p:nvPr/>
        </p:nvSpPr>
        <p:spPr>
          <a:xfrm>
            <a:off x="6906697" y="3832741"/>
            <a:ext cx="6929914" cy="308372"/>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Advanced accessibility features with multilingual support</a:t>
            </a:r>
            <a:endParaRPr lang="en-US" sz="1500" dirty="0"/>
          </a:p>
        </p:txBody>
      </p:sp>
      <p:sp>
        <p:nvSpPr>
          <p:cNvPr id="13" name="Shape 10"/>
          <p:cNvSpPr/>
          <p:nvPr/>
        </p:nvSpPr>
        <p:spPr>
          <a:xfrm>
            <a:off x="6280190" y="4589383"/>
            <a:ext cx="433745" cy="433745"/>
          </a:xfrm>
          <a:prstGeom prst="roundRect">
            <a:avLst>
              <a:gd name="adj" fmla="val 18669"/>
            </a:avLst>
          </a:prstGeom>
          <a:solidFill>
            <a:srgbClr val="DADBF1"/>
          </a:solidFill>
          <a:ln w="7620">
            <a:solidFill>
              <a:srgbClr val="C0C1D7"/>
            </a:solidFill>
            <a:prstDash val="solid"/>
          </a:ln>
        </p:spPr>
      </p:sp>
      <p:sp>
        <p:nvSpPr>
          <p:cNvPr id="14" name="Text 11"/>
          <p:cNvSpPr/>
          <p:nvPr/>
        </p:nvSpPr>
        <p:spPr>
          <a:xfrm>
            <a:off x="6352401" y="4625459"/>
            <a:ext cx="289203" cy="361474"/>
          </a:xfrm>
          <a:prstGeom prst="rect">
            <a:avLst/>
          </a:prstGeom>
          <a:noFill/>
          <a:ln/>
        </p:spPr>
        <p:txBody>
          <a:bodyPr wrap="none" lIns="0" tIns="0" rIns="0" bIns="0" rtlCol="0" anchor="t"/>
          <a:lstStyle/>
          <a:p>
            <a:pPr marL="0" indent="0" algn="ctr">
              <a:lnSpc>
                <a:spcPts val="2250"/>
              </a:lnSpc>
              <a:buNone/>
            </a:pPr>
            <a:r>
              <a:rPr lang="en-US" sz="2250" b="1" dirty="0">
                <a:solidFill>
                  <a:srgbClr val="272525"/>
                </a:solidFill>
                <a:latin typeface="Inter Bold" pitchFamily="34" charset="0"/>
                <a:ea typeface="Inter Bold" pitchFamily="34" charset="-122"/>
                <a:cs typeface="Inter Bold" pitchFamily="34" charset="-120"/>
              </a:rPr>
              <a:t>4</a:t>
            </a:r>
            <a:endParaRPr lang="en-US" sz="2250" dirty="0"/>
          </a:p>
        </p:txBody>
      </p:sp>
      <p:sp>
        <p:nvSpPr>
          <p:cNvPr id="15" name="Text 12"/>
          <p:cNvSpPr/>
          <p:nvPr/>
        </p:nvSpPr>
        <p:spPr>
          <a:xfrm>
            <a:off x="6906697" y="4652010"/>
            <a:ext cx="6929914" cy="308372"/>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Progressive Web App (PWA) support for offline access</a:t>
            </a:r>
            <a:endParaRPr lang="en-US" sz="1500" dirty="0"/>
          </a:p>
        </p:txBody>
      </p:sp>
      <p:sp>
        <p:nvSpPr>
          <p:cNvPr id="16" name="Shape 13"/>
          <p:cNvSpPr/>
          <p:nvPr/>
        </p:nvSpPr>
        <p:spPr>
          <a:xfrm>
            <a:off x="6280190" y="5408652"/>
            <a:ext cx="433745" cy="433745"/>
          </a:xfrm>
          <a:prstGeom prst="roundRect">
            <a:avLst>
              <a:gd name="adj" fmla="val 18669"/>
            </a:avLst>
          </a:prstGeom>
          <a:solidFill>
            <a:srgbClr val="DADBF1"/>
          </a:solidFill>
          <a:ln w="7620">
            <a:solidFill>
              <a:srgbClr val="C0C1D7"/>
            </a:solidFill>
            <a:prstDash val="solid"/>
          </a:ln>
        </p:spPr>
      </p:sp>
      <p:sp>
        <p:nvSpPr>
          <p:cNvPr id="17" name="Text 14"/>
          <p:cNvSpPr/>
          <p:nvPr/>
        </p:nvSpPr>
        <p:spPr>
          <a:xfrm>
            <a:off x="6352401" y="5444728"/>
            <a:ext cx="289203" cy="361474"/>
          </a:xfrm>
          <a:prstGeom prst="rect">
            <a:avLst/>
          </a:prstGeom>
          <a:noFill/>
          <a:ln/>
        </p:spPr>
        <p:txBody>
          <a:bodyPr wrap="none" lIns="0" tIns="0" rIns="0" bIns="0" rtlCol="0" anchor="t"/>
          <a:lstStyle/>
          <a:p>
            <a:pPr marL="0" indent="0" algn="ctr">
              <a:lnSpc>
                <a:spcPts val="2250"/>
              </a:lnSpc>
              <a:buNone/>
            </a:pPr>
            <a:r>
              <a:rPr lang="en-US" sz="2250" b="1" dirty="0">
                <a:solidFill>
                  <a:srgbClr val="272525"/>
                </a:solidFill>
                <a:latin typeface="Inter Bold" pitchFamily="34" charset="0"/>
                <a:ea typeface="Inter Bold" pitchFamily="34" charset="-122"/>
                <a:cs typeface="Inter Bold" pitchFamily="34" charset="-120"/>
              </a:rPr>
              <a:t>5</a:t>
            </a:r>
            <a:endParaRPr lang="en-US" sz="2250" dirty="0"/>
          </a:p>
        </p:txBody>
      </p:sp>
      <p:sp>
        <p:nvSpPr>
          <p:cNvPr id="18" name="Text 15"/>
          <p:cNvSpPr/>
          <p:nvPr/>
        </p:nvSpPr>
        <p:spPr>
          <a:xfrm>
            <a:off x="6906697" y="5471279"/>
            <a:ext cx="6929914" cy="308372"/>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Enhanced performance optimizations for low-connectivity environments</a:t>
            </a:r>
            <a:endParaRPr lang="en-US" sz="1500" dirty="0"/>
          </a:p>
        </p:txBody>
      </p:sp>
      <p:sp>
        <p:nvSpPr>
          <p:cNvPr id="19" name="Shape 16"/>
          <p:cNvSpPr/>
          <p:nvPr/>
        </p:nvSpPr>
        <p:spPr>
          <a:xfrm>
            <a:off x="6280190" y="6227921"/>
            <a:ext cx="433745" cy="433745"/>
          </a:xfrm>
          <a:prstGeom prst="roundRect">
            <a:avLst>
              <a:gd name="adj" fmla="val 18669"/>
            </a:avLst>
          </a:prstGeom>
          <a:solidFill>
            <a:srgbClr val="DADBF1"/>
          </a:solidFill>
          <a:ln w="7620">
            <a:solidFill>
              <a:srgbClr val="C0C1D7"/>
            </a:solidFill>
            <a:prstDash val="solid"/>
          </a:ln>
        </p:spPr>
      </p:sp>
      <p:sp>
        <p:nvSpPr>
          <p:cNvPr id="20" name="Text 17"/>
          <p:cNvSpPr/>
          <p:nvPr/>
        </p:nvSpPr>
        <p:spPr>
          <a:xfrm>
            <a:off x="6352401" y="6263997"/>
            <a:ext cx="289203" cy="361474"/>
          </a:xfrm>
          <a:prstGeom prst="rect">
            <a:avLst/>
          </a:prstGeom>
          <a:noFill/>
          <a:ln/>
        </p:spPr>
        <p:txBody>
          <a:bodyPr wrap="none" lIns="0" tIns="0" rIns="0" bIns="0" rtlCol="0" anchor="t"/>
          <a:lstStyle/>
          <a:p>
            <a:pPr marL="0" indent="0" algn="ctr">
              <a:lnSpc>
                <a:spcPts val="2250"/>
              </a:lnSpc>
              <a:buNone/>
            </a:pPr>
            <a:r>
              <a:rPr lang="en-US" sz="2250" b="1" dirty="0">
                <a:solidFill>
                  <a:srgbClr val="272525"/>
                </a:solidFill>
                <a:latin typeface="Inter Bold" pitchFamily="34" charset="0"/>
                <a:ea typeface="Inter Bold" pitchFamily="34" charset="-122"/>
                <a:cs typeface="Inter Bold" pitchFamily="34" charset="-120"/>
              </a:rPr>
              <a:t>6</a:t>
            </a:r>
            <a:endParaRPr lang="en-US" sz="2250" dirty="0"/>
          </a:p>
        </p:txBody>
      </p:sp>
      <p:sp>
        <p:nvSpPr>
          <p:cNvPr id="21" name="Text 18"/>
          <p:cNvSpPr/>
          <p:nvPr/>
        </p:nvSpPr>
        <p:spPr>
          <a:xfrm>
            <a:off x="6906697" y="6290548"/>
            <a:ext cx="6929914" cy="308372"/>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Integration with national health databases for improved continuity of care</a:t>
            </a:r>
            <a:endParaRPr lang="en-US" sz="1500" dirty="0"/>
          </a:p>
        </p:txBody>
      </p:sp>
      <p:sp>
        <p:nvSpPr>
          <p:cNvPr id="22" name="Shape 19"/>
          <p:cNvSpPr/>
          <p:nvPr/>
        </p:nvSpPr>
        <p:spPr>
          <a:xfrm>
            <a:off x="6280190" y="7047190"/>
            <a:ext cx="433745" cy="433745"/>
          </a:xfrm>
          <a:prstGeom prst="roundRect">
            <a:avLst>
              <a:gd name="adj" fmla="val 18669"/>
            </a:avLst>
          </a:prstGeom>
          <a:solidFill>
            <a:srgbClr val="DADBF1"/>
          </a:solidFill>
          <a:ln w="7620">
            <a:solidFill>
              <a:srgbClr val="C0C1D7"/>
            </a:solidFill>
            <a:prstDash val="solid"/>
          </a:ln>
        </p:spPr>
      </p:sp>
      <p:sp>
        <p:nvSpPr>
          <p:cNvPr id="23" name="Text 20"/>
          <p:cNvSpPr/>
          <p:nvPr/>
        </p:nvSpPr>
        <p:spPr>
          <a:xfrm>
            <a:off x="6352401" y="7083266"/>
            <a:ext cx="289203" cy="361474"/>
          </a:xfrm>
          <a:prstGeom prst="rect">
            <a:avLst/>
          </a:prstGeom>
          <a:noFill/>
          <a:ln/>
        </p:spPr>
        <p:txBody>
          <a:bodyPr wrap="none" lIns="0" tIns="0" rIns="0" bIns="0" rtlCol="0" anchor="t"/>
          <a:lstStyle/>
          <a:p>
            <a:pPr marL="0" indent="0" algn="ctr">
              <a:lnSpc>
                <a:spcPts val="2250"/>
              </a:lnSpc>
              <a:buNone/>
            </a:pPr>
            <a:r>
              <a:rPr lang="en-US" sz="2250" b="1" dirty="0">
                <a:solidFill>
                  <a:srgbClr val="272525"/>
                </a:solidFill>
                <a:latin typeface="Inter Bold" pitchFamily="34" charset="0"/>
                <a:ea typeface="Inter Bold" pitchFamily="34" charset="-122"/>
                <a:cs typeface="Inter Bold" pitchFamily="34" charset="-120"/>
              </a:rPr>
              <a:t>7</a:t>
            </a:r>
            <a:endParaRPr lang="en-US" sz="2250" dirty="0"/>
          </a:p>
        </p:txBody>
      </p:sp>
      <p:sp>
        <p:nvSpPr>
          <p:cNvPr id="24" name="Text 21"/>
          <p:cNvSpPr/>
          <p:nvPr/>
        </p:nvSpPr>
        <p:spPr>
          <a:xfrm>
            <a:off x="6906697" y="7109817"/>
            <a:ext cx="6929914" cy="308372"/>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Advanced analytics and reporting capabilities for healthcare providers</a:t>
            </a:r>
            <a:endParaRPr lang="en-US" sz="15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2025491"/>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References</a:t>
            </a:r>
            <a:endParaRPr lang="en-US" sz="4450" dirty="0"/>
          </a:p>
        </p:txBody>
      </p:sp>
      <p:sp>
        <p:nvSpPr>
          <p:cNvPr id="3" name="Text 1"/>
          <p:cNvSpPr/>
          <p:nvPr/>
        </p:nvSpPr>
        <p:spPr>
          <a:xfrm>
            <a:off x="793790" y="3187898"/>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React Documentation – </a:t>
            </a:r>
            <a:r>
              <a:rPr lang="en-US" sz="1750" u="sng" dirty="0">
                <a:solidFill>
                  <a:srgbClr val="4950BC"/>
                </a:solidFill>
                <a:latin typeface="Inter" pitchFamily="34" charset="0"/>
                <a:ea typeface="Inter" pitchFamily="34" charset="-122"/>
                <a:cs typeface="Inter" pitchFamily="34" charset="-120"/>
                <a:hlinkClick r:id="rId3">
                  <a:extLst>
                    <a:ext uri="{A12FA001-AC4F-418D-AE19-62706E023703}">
                      <ahyp:hlinkClr xmlns:ahyp="http://schemas.microsoft.com/office/drawing/2018/hyperlinkcolor" val="tx"/>
                    </a:ext>
                  </a:extLst>
                </a:hlinkClick>
              </a:rPr>
              <a:t>https://react.dev</a:t>
            </a:r>
            <a:endParaRPr lang="en-US" sz="1750" dirty="0"/>
          </a:p>
        </p:txBody>
      </p:sp>
      <p:sp>
        <p:nvSpPr>
          <p:cNvPr id="4" name="Text 2"/>
          <p:cNvSpPr/>
          <p:nvPr/>
        </p:nvSpPr>
        <p:spPr>
          <a:xfrm>
            <a:off x="793790" y="3630097"/>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Next.js Documentation – </a:t>
            </a:r>
            <a:r>
              <a:rPr lang="en-US" sz="1750" u="sng" dirty="0">
                <a:solidFill>
                  <a:srgbClr val="4950BC"/>
                </a:solidFill>
                <a:latin typeface="Inter" pitchFamily="34" charset="0"/>
                <a:ea typeface="Inter" pitchFamily="34" charset="-122"/>
                <a:cs typeface="Inter" pitchFamily="34" charset="-120"/>
                <a:hlinkClick r:id="rId4">
                  <a:extLst>
                    <a:ext uri="{A12FA001-AC4F-418D-AE19-62706E023703}">
                      <ahyp:hlinkClr xmlns:ahyp="http://schemas.microsoft.com/office/drawing/2018/hyperlinkcolor" val="tx"/>
                    </a:ext>
                  </a:extLst>
                </a:hlinkClick>
              </a:rPr>
              <a:t>https://nextjs.org</a:t>
            </a:r>
            <a:endParaRPr lang="en-US" sz="1750" dirty="0"/>
          </a:p>
        </p:txBody>
      </p:sp>
      <p:sp>
        <p:nvSpPr>
          <p:cNvPr id="5" name="Text 3"/>
          <p:cNvSpPr/>
          <p:nvPr/>
        </p:nvSpPr>
        <p:spPr>
          <a:xfrm>
            <a:off x="793790" y="4072295"/>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Firebase Documentation – </a:t>
            </a:r>
            <a:r>
              <a:rPr lang="en-US" sz="1750" u="sng" dirty="0">
                <a:solidFill>
                  <a:srgbClr val="4950BC"/>
                </a:solidFill>
                <a:latin typeface="Inter" pitchFamily="34" charset="0"/>
                <a:ea typeface="Inter" pitchFamily="34" charset="-122"/>
                <a:cs typeface="Inter" pitchFamily="34" charset="-120"/>
                <a:hlinkClick r:id="rId5">
                  <a:extLst>
                    <a:ext uri="{A12FA001-AC4F-418D-AE19-62706E023703}">
                      <ahyp:hlinkClr xmlns:ahyp="http://schemas.microsoft.com/office/drawing/2018/hyperlinkcolor" val="tx"/>
                    </a:ext>
                  </a:extLst>
                </a:hlinkClick>
              </a:rPr>
              <a:t>https://firebase.google.com</a:t>
            </a:r>
            <a:endParaRPr lang="en-US" sz="1750" dirty="0"/>
          </a:p>
        </p:txBody>
      </p:sp>
      <p:sp>
        <p:nvSpPr>
          <p:cNvPr id="6" name="Text 4"/>
          <p:cNvSpPr/>
          <p:nvPr/>
        </p:nvSpPr>
        <p:spPr>
          <a:xfrm>
            <a:off x="793790" y="4514493"/>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Tailwind CSS – </a:t>
            </a:r>
            <a:r>
              <a:rPr lang="en-US" sz="1750" u="sng" dirty="0">
                <a:solidFill>
                  <a:srgbClr val="4950BC"/>
                </a:solidFill>
                <a:latin typeface="Inter" pitchFamily="34" charset="0"/>
                <a:ea typeface="Inter" pitchFamily="34" charset="-122"/>
                <a:cs typeface="Inter" pitchFamily="34" charset="-120"/>
                <a:hlinkClick r:id="rId6">
                  <a:extLst>
                    <a:ext uri="{A12FA001-AC4F-418D-AE19-62706E023703}">
                      <ahyp:hlinkClr xmlns:ahyp="http://schemas.microsoft.com/office/drawing/2018/hyperlinkcolor" val="tx"/>
                    </a:ext>
                  </a:extLst>
                </a:hlinkClick>
              </a:rPr>
              <a:t>https://tailwindcss.com</a:t>
            </a:r>
            <a:endParaRPr lang="en-US" sz="1750" dirty="0"/>
          </a:p>
        </p:txBody>
      </p:sp>
      <p:sp>
        <p:nvSpPr>
          <p:cNvPr id="7" name="Text 5"/>
          <p:cNvSpPr/>
          <p:nvPr/>
        </p:nvSpPr>
        <p:spPr>
          <a:xfrm>
            <a:off x="793790" y="4956691"/>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Google Genkit – </a:t>
            </a:r>
            <a:r>
              <a:rPr lang="en-US" sz="1750" u="sng" dirty="0">
                <a:solidFill>
                  <a:srgbClr val="4950BC"/>
                </a:solidFill>
                <a:latin typeface="Inter" pitchFamily="34" charset="0"/>
                <a:ea typeface="Inter" pitchFamily="34" charset="-122"/>
                <a:cs typeface="Inter" pitchFamily="34" charset="-120"/>
                <a:hlinkClick r:id="rId7">
                  <a:extLst>
                    <a:ext uri="{A12FA001-AC4F-418D-AE19-62706E023703}">
                      <ahyp:hlinkClr xmlns:ahyp="http://schemas.microsoft.com/office/drawing/2018/hyperlinkcolor" val="tx"/>
                    </a:ext>
                  </a:extLst>
                </a:hlinkClick>
              </a:rPr>
              <a:t>https://cloud.google.com/genkit</a:t>
            </a:r>
            <a:endParaRPr lang="en-US" sz="1750" dirty="0"/>
          </a:p>
        </p:txBody>
      </p:sp>
      <p:sp>
        <p:nvSpPr>
          <p:cNvPr id="8" name="Text 6"/>
          <p:cNvSpPr/>
          <p:nvPr/>
        </p:nvSpPr>
        <p:spPr>
          <a:xfrm>
            <a:off x="793790" y="5398889"/>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IEEE Research on Electronic Health Records</a:t>
            </a:r>
            <a:endParaRPr lang="en-US" sz="1750" dirty="0"/>
          </a:p>
        </p:txBody>
      </p:sp>
      <p:sp>
        <p:nvSpPr>
          <p:cNvPr id="9" name="Text 7"/>
          <p:cNvSpPr/>
          <p:nvPr/>
        </p:nvSpPr>
        <p:spPr>
          <a:xfrm>
            <a:off x="793790" y="5841087"/>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World Health Organization - Digital Health Systems</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1644491" y="1271111"/>
            <a:ext cx="11341298" cy="1417677"/>
          </a:xfrm>
          <a:prstGeom prst="rect">
            <a:avLst/>
          </a:prstGeom>
          <a:noFill/>
          <a:ln/>
        </p:spPr>
        <p:txBody>
          <a:bodyPr wrap="none" lIns="0" tIns="0" rIns="0" bIns="0" rtlCol="0" anchor="t"/>
          <a:lstStyle/>
          <a:p>
            <a:pPr marL="0" indent="0" algn="ctr">
              <a:lnSpc>
                <a:spcPts val="11150"/>
              </a:lnSpc>
              <a:buNone/>
            </a:pPr>
            <a:r>
              <a:rPr lang="en-US" sz="8900" b="1" dirty="0">
                <a:solidFill>
                  <a:srgbClr val="000000"/>
                </a:solidFill>
                <a:latin typeface="Inter Bold" pitchFamily="34" charset="0"/>
                <a:ea typeface="Inter Bold" pitchFamily="34" charset="-122"/>
                <a:cs typeface="Inter Bold" pitchFamily="34" charset="-120"/>
              </a:rPr>
              <a:t>Thank You</a:t>
            </a:r>
            <a:endParaRPr lang="en-US" sz="8900" dirty="0"/>
          </a:p>
        </p:txBody>
      </p:sp>
      <p:sp>
        <p:nvSpPr>
          <p:cNvPr id="3" name="Text 1"/>
          <p:cNvSpPr/>
          <p:nvPr/>
        </p:nvSpPr>
        <p:spPr>
          <a:xfrm>
            <a:off x="793790" y="3142417"/>
            <a:ext cx="13042821" cy="362903"/>
          </a:xfrm>
          <a:prstGeom prst="rect">
            <a:avLst/>
          </a:prstGeom>
          <a:noFill/>
          <a:ln/>
        </p:spPr>
        <p:txBody>
          <a:bodyPr wrap="none" lIns="0" tIns="0" rIns="0" bIns="0" rtlCol="0" anchor="t"/>
          <a:lstStyle/>
          <a:p>
            <a:pPr marL="0" indent="0" algn="ctr">
              <a:lnSpc>
                <a:spcPts val="2850"/>
              </a:lnSpc>
              <a:buNone/>
            </a:pPr>
            <a:r>
              <a:rPr lang="en-US" sz="1750" dirty="0">
                <a:solidFill>
                  <a:srgbClr val="272525"/>
                </a:solidFill>
                <a:latin typeface="Inter" pitchFamily="34" charset="0"/>
                <a:ea typeface="Inter" pitchFamily="34" charset="-122"/>
                <a:cs typeface="Inter" pitchFamily="34" charset="-120"/>
              </a:rPr>
              <a:t>We appreciate your time and attention to the MediPort presentation.</a:t>
            </a:r>
            <a:endParaRPr lang="en-US" sz="1750" dirty="0"/>
          </a:p>
        </p:txBody>
      </p:sp>
      <p:sp>
        <p:nvSpPr>
          <p:cNvPr id="4" name="Text 2"/>
          <p:cNvSpPr/>
          <p:nvPr/>
        </p:nvSpPr>
        <p:spPr>
          <a:xfrm>
            <a:off x="793790" y="3760470"/>
            <a:ext cx="13042821" cy="725805"/>
          </a:xfrm>
          <a:prstGeom prst="rect">
            <a:avLst/>
          </a:prstGeom>
          <a:noFill/>
          <a:ln/>
        </p:spPr>
        <p:txBody>
          <a:bodyPr wrap="square" lIns="0" tIns="0" rIns="0" bIns="0" rtlCol="0" anchor="t"/>
          <a:lstStyle/>
          <a:p>
            <a:pPr marL="0" indent="0" algn="l">
              <a:lnSpc>
                <a:spcPts val="2850"/>
              </a:lnSpc>
              <a:buNone/>
            </a:pPr>
            <a:endParaRPr lang="en-US" sz="1750" dirty="0"/>
          </a:p>
        </p:txBody>
      </p:sp>
      <p:sp>
        <p:nvSpPr>
          <p:cNvPr id="5" name="Text 3"/>
          <p:cNvSpPr/>
          <p:nvPr/>
        </p:nvSpPr>
        <p:spPr>
          <a:xfrm>
            <a:off x="793790" y="4741426"/>
            <a:ext cx="13042821" cy="362903"/>
          </a:xfrm>
          <a:prstGeom prst="rect">
            <a:avLst/>
          </a:prstGeom>
          <a:noFill/>
          <a:ln/>
        </p:spPr>
        <p:txBody>
          <a:bodyPr wrap="none" lIns="0" tIns="0" rIns="0" bIns="0" rtlCol="0" anchor="t"/>
          <a:lstStyle/>
          <a:p>
            <a:pPr marL="0" indent="0" algn="ctr">
              <a:lnSpc>
                <a:spcPts val="2850"/>
              </a:lnSpc>
              <a:buNone/>
            </a:pPr>
            <a:r>
              <a:rPr lang="en-US" sz="1750" dirty="0">
                <a:solidFill>
                  <a:srgbClr val="272525"/>
                </a:solidFill>
                <a:latin typeface="Inter" pitchFamily="34" charset="0"/>
                <a:ea typeface="Inter" pitchFamily="34" charset="-122"/>
                <a:cs typeface="Inter" pitchFamily="34" charset="-120"/>
              </a:rPr>
              <a:t>ANEESH VISHWANAATH BHATTU</a:t>
            </a:r>
            <a:endParaRPr lang="en-US" sz="1750" dirty="0"/>
          </a:p>
        </p:txBody>
      </p:sp>
      <p:sp>
        <p:nvSpPr>
          <p:cNvPr id="6" name="Text 4"/>
          <p:cNvSpPr/>
          <p:nvPr/>
        </p:nvSpPr>
        <p:spPr>
          <a:xfrm>
            <a:off x="793790" y="5359479"/>
            <a:ext cx="13042821" cy="362903"/>
          </a:xfrm>
          <a:prstGeom prst="rect">
            <a:avLst/>
          </a:prstGeom>
          <a:noFill/>
          <a:ln/>
        </p:spPr>
        <p:txBody>
          <a:bodyPr wrap="none" lIns="0" tIns="0" rIns="0" bIns="0" rtlCol="0" anchor="t"/>
          <a:lstStyle/>
          <a:p>
            <a:pPr marL="0" indent="0" algn="ctr">
              <a:lnSpc>
                <a:spcPts val="2850"/>
              </a:lnSpc>
              <a:buNone/>
            </a:pPr>
            <a:r>
              <a:rPr lang="en-US" sz="1750" dirty="0">
                <a:solidFill>
                  <a:srgbClr val="272525"/>
                </a:solidFill>
                <a:latin typeface="Inter" pitchFamily="34" charset="0"/>
                <a:ea typeface="Inter" pitchFamily="34" charset="-122"/>
                <a:cs typeface="Inter" pitchFamily="34" charset="-120"/>
              </a:rPr>
              <a:t>Roll No: 2501050055</a:t>
            </a:r>
            <a:endParaRPr lang="en-US" sz="1750" dirty="0"/>
          </a:p>
        </p:txBody>
      </p:sp>
      <p:sp>
        <p:nvSpPr>
          <p:cNvPr id="7" name="Text 5"/>
          <p:cNvSpPr/>
          <p:nvPr/>
        </p:nvSpPr>
        <p:spPr>
          <a:xfrm>
            <a:off x="793790" y="5977533"/>
            <a:ext cx="13042821" cy="362903"/>
          </a:xfrm>
          <a:prstGeom prst="rect">
            <a:avLst/>
          </a:prstGeom>
          <a:noFill/>
          <a:ln/>
        </p:spPr>
        <p:txBody>
          <a:bodyPr wrap="none" lIns="0" tIns="0" rIns="0" bIns="0" rtlCol="0" anchor="t"/>
          <a:lstStyle/>
          <a:p>
            <a:pPr marL="0" indent="0" algn="ctr">
              <a:lnSpc>
                <a:spcPts val="2850"/>
              </a:lnSpc>
              <a:buNone/>
            </a:pPr>
            <a:r>
              <a:rPr lang="en-US" sz="1750" dirty="0">
                <a:solidFill>
                  <a:srgbClr val="272525"/>
                </a:solidFill>
                <a:latin typeface="Inter" pitchFamily="34" charset="0"/>
                <a:ea typeface="Inter" pitchFamily="34" charset="-122"/>
                <a:cs typeface="Inter" pitchFamily="34" charset="-120"/>
              </a:rPr>
              <a:t>Course: M.Tech CSE - Frontend Development Frameworks</a:t>
            </a:r>
            <a:endParaRPr lang="en-US" sz="1750" dirty="0"/>
          </a:p>
        </p:txBody>
      </p:sp>
      <p:sp>
        <p:nvSpPr>
          <p:cNvPr id="8" name="Text 6"/>
          <p:cNvSpPr/>
          <p:nvPr/>
        </p:nvSpPr>
        <p:spPr>
          <a:xfrm>
            <a:off x="793790" y="6595586"/>
            <a:ext cx="13042821" cy="362903"/>
          </a:xfrm>
          <a:prstGeom prst="rect">
            <a:avLst/>
          </a:prstGeom>
          <a:noFill/>
          <a:ln/>
        </p:spPr>
        <p:txBody>
          <a:bodyPr wrap="none" lIns="0" tIns="0" rIns="0" bIns="0" rtlCol="0" anchor="t"/>
          <a:lstStyle/>
          <a:p>
            <a:pPr marL="0" indent="0" algn="ctr">
              <a:lnSpc>
                <a:spcPts val="2850"/>
              </a:lnSpc>
              <a:buNone/>
            </a:pPr>
            <a:r>
              <a:rPr lang="en-US" sz="1750" dirty="0">
                <a:solidFill>
                  <a:srgbClr val="272525"/>
                </a:solidFill>
                <a:latin typeface="Inter" pitchFamily="34" charset="0"/>
                <a:ea typeface="Inter" pitchFamily="34" charset="-122"/>
                <a:cs typeface="Inter" pitchFamily="34" charset="-120"/>
              </a:rPr>
              <a:t>Guide: Dr. B. Chaithanya Krishna</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444829"/>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Abstract</a:t>
            </a:r>
            <a:endParaRPr lang="en-US" sz="4450" dirty="0"/>
          </a:p>
        </p:txBody>
      </p:sp>
      <p:sp>
        <p:nvSpPr>
          <p:cNvPr id="3" name="Text 1"/>
          <p:cNvSpPr/>
          <p:nvPr/>
        </p:nvSpPr>
        <p:spPr>
          <a:xfrm>
            <a:off x="793790" y="3607237"/>
            <a:ext cx="13042821" cy="217741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MediPort is a secure, role-based digital healthcare platform designed to centralize patient medical records into a unified digital health identity. The system enables patients, doctors, chemists, and laboratory technicians to access relevant medical information through controlled permissions. Built using modern frontend frameworks, MediPort focuses on usability, data privacy, and real-time access. Key features include comprehensive patient profiles, secure prescription management, emergency QR access, and an AI-powered medication conflict checker. The platform demonstrates how scalable frontend architecture can improve healthcare efficiency and treatment continuity.</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16756"/>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Introduction</a:t>
            </a:r>
            <a:endParaRPr lang="en-US" sz="4450" dirty="0"/>
          </a:p>
        </p:txBody>
      </p:sp>
      <p:sp>
        <p:nvSpPr>
          <p:cNvPr id="4" name="Shape 1"/>
          <p:cNvSpPr/>
          <p:nvPr/>
        </p:nvSpPr>
        <p:spPr>
          <a:xfrm>
            <a:off x="793790" y="1765697"/>
            <a:ext cx="510302" cy="510302"/>
          </a:xfrm>
          <a:prstGeom prst="roundRect">
            <a:avLst>
              <a:gd name="adj" fmla="val 18669"/>
            </a:avLst>
          </a:prstGeom>
          <a:solidFill>
            <a:srgbClr val="DADBF1"/>
          </a:solidFill>
          <a:ln w="7620">
            <a:solidFill>
              <a:srgbClr val="C0C1D7"/>
            </a:solidFill>
            <a:prstDash val="solid"/>
          </a:ln>
        </p:spPr>
      </p:sp>
      <p:sp>
        <p:nvSpPr>
          <p:cNvPr id="5" name="Text 2"/>
          <p:cNvSpPr/>
          <p:nvPr/>
        </p:nvSpPr>
        <p:spPr>
          <a:xfrm>
            <a:off x="1530906" y="1843564"/>
            <a:ext cx="6819305" cy="708660"/>
          </a:xfrm>
          <a:prstGeom prst="rect">
            <a:avLst/>
          </a:prstGeom>
          <a:noFill/>
          <a:ln/>
        </p:spPr>
        <p:txBody>
          <a:bodyPr wrap="squar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Healthcare records are often fragmented across hospitals, labs, and pharmacies</a:t>
            </a:r>
            <a:endParaRPr lang="en-US" sz="2200" dirty="0"/>
          </a:p>
        </p:txBody>
      </p:sp>
      <p:sp>
        <p:nvSpPr>
          <p:cNvPr id="6" name="Shape 3"/>
          <p:cNvSpPr/>
          <p:nvPr/>
        </p:nvSpPr>
        <p:spPr>
          <a:xfrm>
            <a:off x="793790" y="3005852"/>
            <a:ext cx="510302" cy="510302"/>
          </a:xfrm>
          <a:prstGeom prst="roundRect">
            <a:avLst>
              <a:gd name="adj" fmla="val 18669"/>
            </a:avLst>
          </a:prstGeom>
          <a:solidFill>
            <a:srgbClr val="DADBF1"/>
          </a:solidFill>
          <a:ln w="7620">
            <a:solidFill>
              <a:srgbClr val="C0C1D7"/>
            </a:solidFill>
            <a:prstDash val="solid"/>
          </a:ln>
        </p:spPr>
      </p:sp>
      <p:sp>
        <p:nvSpPr>
          <p:cNvPr id="7" name="Text 4"/>
          <p:cNvSpPr/>
          <p:nvPr/>
        </p:nvSpPr>
        <p:spPr>
          <a:xfrm>
            <a:off x="1530906" y="3083719"/>
            <a:ext cx="6819305" cy="708660"/>
          </a:xfrm>
          <a:prstGeom prst="rect">
            <a:avLst/>
          </a:prstGeom>
          <a:noFill/>
          <a:ln/>
        </p:spPr>
        <p:txBody>
          <a:bodyPr wrap="squar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Lack of unified access leads to repeated tests and treatment delays</a:t>
            </a:r>
            <a:endParaRPr lang="en-US" sz="2200" dirty="0"/>
          </a:p>
        </p:txBody>
      </p:sp>
      <p:sp>
        <p:nvSpPr>
          <p:cNvPr id="8" name="Shape 5"/>
          <p:cNvSpPr/>
          <p:nvPr/>
        </p:nvSpPr>
        <p:spPr>
          <a:xfrm>
            <a:off x="793790" y="4246007"/>
            <a:ext cx="510302" cy="510302"/>
          </a:xfrm>
          <a:prstGeom prst="roundRect">
            <a:avLst>
              <a:gd name="adj" fmla="val 18669"/>
            </a:avLst>
          </a:prstGeom>
          <a:solidFill>
            <a:srgbClr val="DADBF1"/>
          </a:solidFill>
          <a:ln w="7620">
            <a:solidFill>
              <a:srgbClr val="C0C1D7"/>
            </a:solidFill>
            <a:prstDash val="solid"/>
          </a:ln>
        </p:spPr>
      </p:sp>
      <p:sp>
        <p:nvSpPr>
          <p:cNvPr id="9" name="Text 6"/>
          <p:cNvSpPr/>
          <p:nvPr/>
        </p:nvSpPr>
        <p:spPr>
          <a:xfrm>
            <a:off x="1530906" y="4323874"/>
            <a:ext cx="6819305" cy="708660"/>
          </a:xfrm>
          <a:prstGeom prst="rect">
            <a:avLst/>
          </a:prstGeom>
          <a:noFill/>
          <a:ln/>
        </p:spPr>
        <p:txBody>
          <a:bodyPr wrap="squar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Patients have limited control over their medical data</a:t>
            </a:r>
            <a:endParaRPr lang="en-US" sz="2200" dirty="0"/>
          </a:p>
        </p:txBody>
      </p:sp>
      <p:sp>
        <p:nvSpPr>
          <p:cNvPr id="10" name="Shape 7"/>
          <p:cNvSpPr/>
          <p:nvPr/>
        </p:nvSpPr>
        <p:spPr>
          <a:xfrm>
            <a:off x="793790" y="5486162"/>
            <a:ext cx="510302" cy="510302"/>
          </a:xfrm>
          <a:prstGeom prst="roundRect">
            <a:avLst>
              <a:gd name="adj" fmla="val 18669"/>
            </a:avLst>
          </a:prstGeom>
          <a:solidFill>
            <a:srgbClr val="DADBF1"/>
          </a:solidFill>
          <a:ln w="7620">
            <a:solidFill>
              <a:srgbClr val="C0C1D7"/>
            </a:solidFill>
            <a:prstDash val="solid"/>
          </a:ln>
        </p:spPr>
      </p:sp>
      <p:sp>
        <p:nvSpPr>
          <p:cNvPr id="11" name="Text 8"/>
          <p:cNvSpPr/>
          <p:nvPr/>
        </p:nvSpPr>
        <p:spPr>
          <a:xfrm>
            <a:off x="1530906" y="5564029"/>
            <a:ext cx="6819305" cy="708660"/>
          </a:xfrm>
          <a:prstGeom prst="rect">
            <a:avLst/>
          </a:prstGeom>
          <a:noFill/>
          <a:ln/>
        </p:spPr>
        <p:txBody>
          <a:bodyPr wrap="squar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MediPort addresses this gap using a modern, secure, frontend-driven approach</a:t>
            </a:r>
            <a:endParaRPr lang="en-US" sz="2200" dirty="0"/>
          </a:p>
        </p:txBody>
      </p:sp>
      <p:sp>
        <p:nvSpPr>
          <p:cNvPr id="12" name="Shape 9"/>
          <p:cNvSpPr/>
          <p:nvPr/>
        </p:nvSpPr>
        <p:spPr>
          <a:xfrm>
            <a:off x="793790" y="6726317"/>
            <a:ext cx="510302" cy="510302"/>
          </a:xfrm>
          <a:prstGeom prst="roundRect">
            <a:avLst>
              <a:gd name="adj" fmla="val 18669"/>
            </a:avLst>
          </a:prstGeom>
          <a:solidFill>
            <a:srgbClr val="DADBF1"/>
          </a:solidFill>
          <a:ln w="7620">
            <a:solidFill>
              <a:srgbClr val="C0C1D7"/>
            </a:solidFill>
            <a:prstDash val="solid"/>
          </a:ln>
        </p:spPr>
      </p:sp>
      <p:sp>
        <p:nvSpPr>
          <p:cNvPr id="13" name="Text 10"/>
          <p:cNvSpPr/>
          <p:nvPr/>
        </p:nvSpPr>
        <p:spPr>
          <a:xfrm>
            <a:off x="1530906" y="6804184"/>
            <a:ext cx="6819305" cy="708660"/>
          </a:xfrm>
          <a:prstGeom prst="rect">
            <a:avLst/>
          </a:prstGeom>
          <a:noFill/>
          <a:ln/>
        </p:spPr>
        <p:txBody>
          <a:bodyPr wrap="squar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Focuses on usability, role-based access, and real-time data availability</a:t>
            </a:r>
            <a:endParaRPr lang="en-US" sz="2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000601"/>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Existing System &amp; Disadvantages</a:t>
            </a:r>
            <a:endParaRPr lang="en-US" sz="4450" dirty="0"/>
          </a:p>
        </p:txBody>
      </p:sp>
      <p:sp>
        <p:nvSpPr>
          <p:cNvPr id="4" name="Text 1"/>
          <p:cNvSpPr/>
          <p:nvPr/>
        </p:nvSpPr>
        <p:spPr>
          <a:xfrm>
            <a:off x="6280190" y="298513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Existing System</a:t>
            </a:r>
            <a:endParaRPr lang="en-US" sz="2200" dirty="0"/>
          </a:p>
        </p:txBody>
      </p:sp>
      <p:sp>
        <p:nvSpPr>
          <p:cNvPr id="5" name="Text 2"/>
          <p:cNvSpPr/>
          <p:nvPr/>
        </p:nvSpPr>
        <p:spPr>
          <a:xfrm>
            <a:off x="6280190" y="3566279"/>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Isolated hospital-specific record systems</a:t>
            </a:r>
            <a:endParaRPr lang="en-US" sz="1750" dirty="0"/>
          </a:p>
        </p:txBody>
      </p:sp>
      <p:sp>
        <p:nvSpPr>
          <p:cNvPr id="6" name="Text 3"/>
          <p:cNvSpPr/>
          <p:nvPr/>
        </p:nvSpPr>
        <p:spPr>
          <a:xfrm>
            <a:off x="6280190" y="4371380"/>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Manual sharing of reports and prescriptions</a:t>
            </a:r>
            <a:endParaRPr lang="en-US" sz="1750" dirty="0"/>
          </a:p>
        </p:txBody>
      </p:sp>
      <p:sp>
        <p:nvSpPr>
          <p:cNvPr id="7" name="Text 4"/>
          <p:cNvSpPr/>
          <p:nvPr/>
        </p:nvSpPr>
        <p:spPr>
          <a:xfrm>
            <a:off x="6280190" y="5176480"/>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Limited digital access for patients</a:t>
            </a:r>
            <a:endParaRPr lang="en-US" sz="1750" dirty="0"/>
          </a:p>
        </p:txBody>
      </p:sp>
      <p:sp>
        <p:nvSpPr>
          <p:cNvPr id="8" name="Text 5"/>
          <p:cNvSpPr/>
          <p:nvPr/>
        </p:nvSpPr>
        <p:spPr>
          <a:xfrm>
            <a:off x="10342721" y="298513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Disadvantages</a:t>
            </a:r>
            <a:endParaRPr lang="en-US" sz="2200" dirty="0"/>
          </a:p>
        </p:txBody>
      </p:sp>
      <p:sp>
        <p:nvSpPr>
          <p:cNvPr id="9" name="Text 6"/>
          <p:cNvSpPr/>
          <p:nvPr/>
        </p:nvSpPr>
        <p:spPr>
          <a:xfrm>
            <a:off x="10342721" y="3566279"/>
            <a:ext cx="35015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Fragmented medical history</a:t>
            </a:r>
            <a:endParaRPr lang="en-US" sz="1750" dirty="0"/>
          </a:p>
        </p:txBody>
      </p:sp>
      <p:sp>
        <p:nvSpPr>
          <p:cNvPr id="10" name="Text 7"/>
          <p:cNvSpPr/>
          <p:nvPr/>
        </p:nvSpPr>
        <p:spPr>
          <a:xfrm>
            <a:off x="10342721" y="4008477"/>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Poor interoperability between institutions</a:t>
            </a:r>
            <a:endParaRPr lang="en-US" sz="1750" dirty="0"/>
          </a:p>
        </p:txBody>
      </p:sp>
      <p:sp>
        <p:nvSpPr>
          <p:cNvPr id="11" name="Text 8"/>
          <p:cNvSpPr/>
          <p:nvPr/>
        </p:nvSpPr>
        <p:spPr>
          <a:xfrm>
            <a:off x="10342721" y="4813578"/>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High chances of medication errors</a:t>
            </a:r>
            <a:endParaRPr lang="en-US" sz="1750" dirty="0"/>
          </a:p>
        </p:txBody>
      </p:sp>
      <p:sp>
        <p:nvSpPr>
          <p:cNvPr id="12" name="Text 9"/>
          <p:cNvSpPr/>
          <p:nvPr/>
        </p:nvSpPr>
        <p:spPr>
          <a:xfrm>
            <a:off x="10342721" y="5618678"/>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No centralized patient control</a:t>
            </a:r>
            <a:endParaRPr lang="en-US" sz="1750" dirty="0"/>
          </a:p>
        </p:txBody>
      </p:sp>
      <p:sp>
        <p:nvSpPr>
          <p:cNvPr id="13" name="Text 10"/>
          <p:cNvSpPr/>
          <p:nvPr/>
        </p:nvSpPr>
        <p:spPr>
          <a:xfrm>
            <a:off x="10342721" y="6423779"/>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Limited emergency accessibility</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65453" y="774859"/>
            <a:ext cx="5468064" cy="683538"/>
          </a:xfrm>
          <a:prstGeom prst="rect">
            <a:avLst/>
          </a:prstGeom>
          <a:noFill/>
          <a:ln/>
        </p:spPr>
        <p:txBody>
          <a:bodyPr wrap="none" lIns="0" tIns="0" rIns="0" bIns="0" rtlCol="0" anchor="t"/>
          <a:lstStyle/>
          <a:p>
            <a:pPr marL="0" indent="0" algn="l">
              <a:lnSpc>
                <a:spcPts val="5350"/>
              </a:lnSpc>
              <a:buNone/>
            </a:pPr>
            <a:r>
              <a:rPr lang="en-US" sz="4300" b="1" dirty="0">
                <a:solidFill>
                  <a:srgbClr val="000000"/>
                </a:solidFill>
                <a:latin typeface="Inter Bold" pitchFamily="34" charset="0"/>
                <a:ea typeface="Inter Bold" pitchFamily="34" charset="-122"/>
                <a:cs typeface="Inter Bold" pitchFamily="34" charset="-120"/>
              </a:rPr>
              <a:t>Objectives</a:t>
            </a:r>
            <a:endParaRPr lang="en-US" sz="4300" dirty="0"/>
          </a:p>
        </p:txBody>
      </p:sp>
      <p:sp>
        <p:nvSpPr>
          <p:cNvPr id="3" name="Shape 1"/>
          <p:cNvSpPr/>
          <p:nvPr/>
        </p:nvSpPr>
        <p:spPr>
          <a:xfrm>
            <a:off x="765453" y="2223849"/>
            <a:ext cx="4220647" cy="1495782"/>
          </a:xfrm>
          <a:prstGeom prst="roundRect">
            <a:avLst>
              <a:gd name="adj" fmla="val 9781"/>
            </a:avLst>
          </a:prstGeom>
          <a:solidFill>
            <a:srgbClr val="FFFFFF"/>
          </a:solidFill>
          <a:ln/>
        </p:spPr>
      </p:sp>
      <p:sp>
        <p:nvSpPr>
          <p:cNvPr id="4" name="Shape 2"/>
          <p:cNvSpPr/>
          <p:nvPr/>
        </p:nvSpPr>
        <p:spPr>
          <a:xfrm>
            <a:off x="765453" y="2193369"/>
            <a:ext cx="4220647" cy="121920"/>
          </a:xfrm>
          <a:prstGeom prst="roundRect">
            <a:avLst>
              <a:gd name="adj" fmla="val 75349"/>
            </a:avLst>
          </a:prstGeom>
          <a:solidFill>
            <a:srgbClr val="4950BC"/>
          </a:solidFill>
          <a:ln/>
        </p:spPr>
      </p:sp>
      <p:sp>
        <p:nvSpPr>
          <p:cNvPr id="5" name="Shape 3"/>
          <p:cNvSpPr/>
          <p:nvPr/>
        </p:nvSpPr>
        <p:spPr>
          <a:xfrm>
            <a:off x="2547640" y="1895832"/>
            <a:ext cx="656153" cy="656153"/>
          </a:xfrm>
          <a:prstGeom prst="roundRect">
            <a:avLst>
              <a:gd name="adj" fmla="val 139358"/>
            </a:avLst>
          </a:prstGeom>
          <a:solidFill>
            <a:srgbClr val="4950BC"/>
          </a:solidFill>
          <a:ln/>
        </p:spPr>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44450" y="2092643"/>
            <a:ext cx="262414" cy="262414"/>
          </a:xfrm>
          <a:prstGeom prst="rect">
            <a:avLst/>
          </a:prstGeom>
        </p:spPr>
      </p:pic>
      <p:sp>
        <p:nvSpPr>
          <p:cNvPr id="7" name="Text 4"/>
          <p:cNvSpPr/>
          <p:nvPr/>
        </p:nvSpPr>
        <p:spPr>
          <a:xfrm>
            <a:off x="1014651" y="2770584"/>
            <a:ext cx="3722251" cy="699849"/>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Design intuitive, responsive UI across all devices</a:t>
            </a:r>
            <a:endParaRPr lang="en-US" sz="1700" dirty="0"/>
          </a:p>
        </p:txBody>
      </p:sp>
      <p:sp>
        <p:nvSpPr>
          <p:cNvPr id="8" name="Shape 5"/>
          <p:cNvSpPr/>
          <p:nvPr/>
        </p:nvSpPr>
        <p:spPr>
          <a:xfrm>
            <a:off x="5204817" y="2223849"/>
            <a:ext cx="4220647" cy="1495782"/>
          </a:xfrm>
          <a:prstGeom prst="roundRect">
            <a:avLst>
              <a:gd name="adj" fmla="val 9781"/>
            </a:avLst>
          </a:prstGeom>
          <a:solidFill>
            <a:srgbClr val="FFFFFF"/>
          </a:solidFill>
          <a:ln/>
        </p:spPr>
      </p:sp>
      <p:sp>
        <p:nvSpPr>
          <p:cNvPr id="9" name="Shape 6"/>
          <p:cNvSpPr/>
          <p:nvPr/>
        </p:nvSpPr>
        <p:spPr>
          <a:xfrm>
            <a:off x="5204817" y="2193369"/>
            <a:ext cx="4220647" cy="121920"/>
          </a:xfrm>
          <a:prstGeom prst="roundRect">
            <a:avLst>
              <a:gd name="adj" fmla="val 75349"/>
            </a:avLst>
          </a:prstGeom>
          <a:solidFill>
            <a:srgbClr val="4950BC"/>
          </a:solidFill>
          <a:ln/>
        </p:spPr>
      </p:sp>
      <p:sp>
        <p:nvSpPr>
          <p:cNvPr id="10" name="Shape 7"/>
          <p:cNvSpPr/>
          <p:nvPr/>
        </p:nvSpPr>
        <p:spPr>
          <a:xfrm>
            <a:off x="6987004" y="1895832"/>
            <a:ext cx="656153" cy="656153"/>
          </a:xfrm>
          <a:prstGeom prst="roundRect">
            <a:avLst>
              <a:gd name="adj" fmla="val 139358"/>
            </a:avLst>
          </a:prstGeom>
          <a:solidFill>
            <a:srgbClr val="4950BC"/>
          </a:solidFill>
          <a:ln/>
        </p:spPr>
      </p:sp>
      <p:pic>
        <p:nvPicPr>
          <p:cNvPr id="11"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83815" y="2092643"/>
            <a:ext cx="262414" cy="262414"/>
          </a:xfrm>
          <a:prstGeom prst="rect">
            <a:avLst/>
          </a:prstGeom>
        </p:spPr>
      </p:pic>
      <p:sp>
        <p:nvSpPr>
          <p:cNvPr id="12" name="Text 8"/>
          <p:cNvSpPr/>
          <p:nvPr/>
        </p:nvSpPr>
        <p:spPr>
          <a:xfrm>
            <a:off x="5454015" y="2770584"/>
            <a:ext cx="3722251" cy="699849"/>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Implement role-based dashboards for different user types</a:t>
            </a:r>
            <a:endParaRPr lang="en-US" sz="1700" dirty="0"/>
          </a:p>
        </p:txBody>
      </p:sp>
      <p:sp>
        <p:nvSpPr>
          <p:cNvPr id="13" name="Shape 9"/>
          <p:cNvSpPr/>
          <p:nvPr/>
        </p:nvSpPr>
        <p:spPr>
          <a:xfrm>
            <a:off x="9644182" y="2223849"/>
            <a:ext cx="4220647" cy="1495782"/>
          </a:xfrm>
          <a:prstGeom prst="roundRect">
            <a:avLst>
              <a:gd name="adj" fmla="val 9781"/>
            </a:avLst>
          </a:prstGeom>
          <a:solidFill>
            <a:srgbClr val="FFFFFF"/>
          </a:solidFill>
          <a:ln/>
        </p:spPr>
      </p:sp>
      <p:sp>
        <p:nvSpPr>
          <p:cNvPr id="14" name="Shape 10"/>
          <p:cNvSpPr/>
          <p:nvPr/>
        </p:nvSpPr>
        <p:spPr>
          <a:xfrm>
            <a:off x="9644182" y="2193369"/>
            <a:ext cx="4220647" cy="121920"/>
          </a:xfrm>
          <a:prstGeom prst="roundRect">
            <a:avLst>
              <a:gd name="adj" fmla="val 75349"/>
            </a:avLst>
          </a:prstGeom>
          <a:solidFill>
            <a:srgbClr val="4950BC"/>
          </a:solidFill>
          <a:ln/>
        </p:spPr>
      </p:sp>
      <p:sp>
        <p:nvSpPr>
          <p:cNvPr id="15" name="Shape 11"/>
          <p:cNvSpPr/>
          <p:nvPr/>
        </p:nvSpPr>
        <p:spPr>
          <a:xfrm>
            <a:off x="11426369" y="1895832"/>
            <a:ext cx="656153" cy="656153"/>
          </a:xfrm>
          <a:prstGeom prst="roundRect">
            <a:avLst>
              <a:gd name="adj" fmla="val 139358"/>
            </a:avLst>
          </a:prstGeom>
          <a:solidFill>
            <a:srgbClr val="4950BC"/>
          </a:solidFill>
          <a:ln/>
        </p:spPr>
      </p:sp>
      <p:pic>
        <p:nvPicPr>
          <p:cNvPr id="16"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23179" y="2092643"/>
            <a:ext cx="262414" cy="262414"/>
          </a:xfrm>
          <a:prstGeom prst="rect">
            <a:avLst/>
          </a:prstGeom>
        </p:spPr>
      </p:pic>
      <p:sp>
        <p:nvSpPr>
          <p:cNvPr id="17" name="Text 12"/>
          <p:cNvSpPr/>
          <p:nvPr/>
        </p:nvSpPr>
        <p:spPr>
          <a:xfrm>
            <a:off x="9893379" y="2770584"/>
            <a:ext cx="3722251" cy="699849"/>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Secure authentication and authorization with Firebase</a:t>
            </a:r>
            <a:endParaRPr lang="en-US" sz="1700" dirty="0"/>
          </a:p>
        </p:txBody>
      </p:sp>
      <p:sp>
        <p:nvSpPr>
          <p:cNvPr id="18" name="Shape 13"/>
          <p:cNvSpPr/>
          <p:nvPr/>
        </p:nvSpPr>
        <p:spPr>
          <a:xfrm>
            <a:off x="765453" y="4266367"/>
            <a:ext cx="4220647" cy="1495782"/>
          </a:xfrm>
          <a:prstGeom prst="roundRect">
            <a:avLst>
              <a:gd name="adj" fmla="val 9781"/>
            </a:avLst>
          </a:prstGeom>
          <a:solidFill>
            <a:srgbClr val="FFFFFF"/>
          </a:solidFill>
          <a:ln/>
        </p:spPr>
      </p:sp>
      <p:sp>
        <p:nvSpPr>
          <p:cNvPr id="19" name="Shape 14"/>
          <p:cNvSpPr/>
          <p:nvPr/>
        </p:nvSpPr>
        <p:spPr>
          <a:xfrm>
            <a:off x="765453" y="4235887"/>
            <a:ext cx="4220647" cy="121920"/>
          </a:xfrm>
          <a:prstGeom prst="roundRect">
            <a:avLst>
              <a:gd name="adj" fmla="val 75349"/>
            </a:avLst>
          </a:prstGeom>
          <a:solidFill>
            <a:srgbClr val="4950BC"/>
          </a:solidFill>
          <a:ln/>
        </p:spPr>
      </p:sp>
      <p:sp>
        <p:nvSpPr>
          <p:cNvPr id="20" name="Shape 15"/>
          <p:cNvSpPr/>
          <p:nvPr/>
        </p:nvSpPr>
        <p:spPr>
          <a:xfrm>
            <a:off x="2547640" y="3938349"/>
            <a:ext cx="656153" cy="656153"/>
          </a:xfrm>
          <a:prstGeom prst="roundRect">
            <a:avLst>
              <a:gd name="adj" fmla="val 139358"/>
            </a:avLst>
          </a:prstGeom>
          <a:solidFill>
            <a:srgbClr val="4950BC"/>
          </a:solidFill>
          <a:ln/>
        </p:spPr>
      </p:sp>
      <p:pic>
        <p:nvPicPr>
          <p:cNvPr id="21"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44450" y="4135160"/>
            <a:ext cx="262414" cy="262414"/>
          </a:xfrm>
          <a:prstGeom prst="rect">
            <a:avLst/>
          </a:prstGeom>
        </p:spPr>
      </p:pic>
      <p:sp>
        <p:nvSpPr>
          <p:cNvPr id="22" name="Text 16"/>
          <p:cNvSpPr/>
          <p:nvPr/>
        </p:nvSpPr>
        <p:spPr>
          <a:xfrm>
            <a:off x="1014651" y="4813102"/>
            <a:ext cx="3722251" cy="699849"/>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Enable real-time data retrieval and updates</a:t>
            </a:r>
            <a:endParaRPr lang="en-US" sz="1700" dirty="0"/>
          </a:p>
        </p:txBody>
      </p:sp>
      <p:sp>
        <p:nvSpPr>
          <p:cNvPr id="23" name="Shape 17"/>
          <p:cNvSpPr/>
          <p:nvPr/>
        </p:nvSpPr>
        <p:spPr>
          <a:xfrm>
            <a:off x="5204817" y="4266367"/>
            <a:ext cx="4220647" cy="1495782"/>
          </a:xfrm>
          <a:prstGeom prst="roundRect">
            <a:avLst>
              <a:gd name="adj" fmla="val 9781"/>
            </a:avLst>
          </a:prstGeom>
          <a:solidFill>
            <a:srgbClr val="FFFFFF"/>
          </a:solidFill>
          <a:ln/>
        </p:spPr>
      </p:sp>
      <p:sp>
        <p:nvSpPr>
          <p:cNvPr id="24" name="Shape 18"/>
          <p:cNvSpPr/>
          <p:nvPr/>
        </p:nvSpPr>
        <p:spPr>
          <a:xfrm>
            <a:off x="5204817" y="4235887"/>
            <a:ext cx="4220647" cy="121920"/>
          </a:xfrm>
          <a:prstGeom prst="roundRect">
            <a:avLst>
              <a:gd name="adj" fmla="val 75349"/>
            </a:avLst>
          </a:prstGeom>
          <a:solidFill>
            <a:srgbClr val="4950BC"/>
          </a:solidFill>
          <a:ln/>
        </p:spPr>
      </p:sp>
      <p:sp>
        <p:nvSpPr>
          <p:cNvPr id="25" name="Shape 19"/>
          <p:cNvSpPr/>
          <p:nvPr/>
        </p:nvSpPr>
        <p:spPr>
          <a:xfrm>
            <a:off x="6987004" y="3938349"/>
            <a:ext cx="656153" cy="656153"/>
          </a:xfrm>
          <a:prstGeom prst="roundRect">
            <a:avLst>
              <a:gd name="adj" fmla="val 139358"/>
            </a:avLst>
          </a:prstGeom>
          <a:solidFill>
            <a:srgbClr val="4950BC"/>
          </a:solidFill>
          <a:ln/>
        </p:spPr>
      </p:sp>
      <p:pic>
        <p:nvPicPr>
          <p:cNvPr id="26"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83815" y="4135160"/>
            <a:ext cx="262414" cy="262414"/>
          </a:xfrm>
          <a:prstGeom prst="rect">
            <a:avLst/>
          </a:prstGeom>
        </p:spPr>
      </p:pic>
      <p:sp>
        <p:nvSpPr>
          <p:cNvPr id="27" name="Text 20"/>
          <p:cNvSpPr/>
          <p:nvPr/>
        </p:nvSpPr>
        <p:spPr>
          <a:xfrm>
            <a:off x="5454015" y="4813102"/>
            <a:ext cx="3722251" cy="699849"/>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Improve UX with modern, reusable components</a:t>
            </a:r>
            <a:endParaRPr lang="en-US" sz="1700" dirty="0"/>
          </a:p>
        </p:txBody>
      </p:sp>
      <p:sp>
        <p:nvSpPr>
          <p:cNvPr id="28" name="Shape 21"/>
          <p:cNvSpPr/>
          <p:nvPr/>
        </p:nvSpPr>
        <p:spPr>
          <a:xfrm>
            <a:off x="9644182" y="4266367"/>
            <a:ext cx="4220647" cy="1495782"/>
          </a:xfrm>
          <a:prstGeom prst="roundRect">
            <a:avLst>
              <a:gd name="adj" fmla="val 9781"/>
            </a:avLst>
          </a:prstGeom>
          <a:solidFill>
            <a:srgbClr val="FFFFFF"/>
          </a:solidFill>
          <a:ln/>
        </p:spPr>
      </p:sp>
      <p:sp>
        <p:nvSpPr>
          <p:cNvPr id="29" name="Shape 22"/>
          <p:cNvSpPr/>
          <p:nvPr/>
        </p:nvSpPr>
        <p:spPr>
          <a:xfrm>
            <a:off x="9644182" y="4235887"/>
            <a:ext cx="4220647" cy="121920"/>
          </a:xfrm>
          <a:prstGeom prst="roundRect">
            <a:avLst>
              <a:gd name="adj" fmla="val 75349"/>
            </a:avLst>
          </a:prstGeom>
          <a:solidFill>
            <a:srgbClr val="4950BC"/>
          </a:solidFill>
          <a:ln/>
        </p:spPr>
      </p:sp>
      <p:sp>
        <p:nvSpPr>
          <p:cNvPr id="30" name="Shape 23"/>
          <p:cNvSpPr/>
          <p:nvPr/>
        </p:nvSpPr>
        <p:spPr>
          <a:xfrm>
            <a:off x="11426369" y="3938349"/>
            <a:ext cx="656153" cy="656153"/>
          </a:xfrm>
          <a:prstGeom prst="roundRect">
            <a:avLst>
              <a:gd name="adj" fmla="val 139358"/>
            </a:avLst>
          </a:prstGeom>
          <a:solidFill>
            <a:srgbClr val="4950BC"/>
          </a:solidFill>
          <a:ln/>
        </p:spPr>
      </p:sp>
      <p:pic>
        <p:nvPicPr>
          <p:cNvPr id="31" name="Image 5"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623179" y="4135160"/>
            <a:ext cx="262414" cy="262414"/>
          </a:xfrm>
          <a:prstGeom prst="rect">
            <a:avLst/>
          </a:prstGeom>
        </p:spPr>
      </p:pic>
      <p:sp>
        <p:nvSpPr>
          <p:cNvPr id="32" name="Text 24"/>
          <p:cNvSpPr/>
          <p:nvPr/>
        </p:nvSpPr>
        <p:spPr>
          <a:xfrm>
            <a:off x="9893379" y="4813102"/>
            <a:ext cx="3722251" cy="699849"/>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Incorporate AI-based medication conflict detection</a:t>
            </a:r>
            <a:endParaRPr lang="en-US" sz="1700" dirty="0"/>
          </a:p>
        </p:txBody>
      </p:sp>
      <p:sp>
        <p:nvSpPr>
          <p:cNvPr id="33" name="Shape 25"/>
          <p:cNvSpPr/>
          <p:nvPr/>
        </p:nvSpPr>
        <p:spPr>
          <a:xfrm>
            <a:off x="765453" y="6308884"/>
            <a:ext cx="13099375" cy="1145858"/>
          </a:xfrm>
          <a:prstGeom prst="roundRect">
            <a:avLst>
              <a:gd name="adj" fmla="val 12768"/>
            </a:avLst>
          </a:prstGeom>
          <a:solidFill>
            <a:srgbClr val="FFFFFF"/>
          </a:solidFill>
          <a:ln/>
        </p:spPr>
      </p:sp>
      <p:sp>
        <p:nvSpPr>
          <p:cNvPr id="34" name="Shape 26"/>
          <p:cNvSpPr/>
          <p:nvPr/>
        </p:nvSpPr>
        <p:spPr>
          <a:xfrm>
            <a:off x="765453" y="6278404"/>
            <a:ext cx="13099375" cy="121920"/>
          </a:xfrm>
          <a:prstGeom prst="roundRect">
            <a:avLst>
              <a:gd name="adj" fmla="val 75349"/>
            </a:avLst>
          </a:prstGeom>
          <a:solidFill>
            <a:srgbClr val="4950BC"/>
          </a:solidFill>
          <a:ln/>
        </p:spPr>
      </p:sp>
      <p:sp>
        <p:nvSpPr>
          <p:cNvPr id="35" name="Shape 27"/>
          <p:cNvSpPr/>
          <p:nvPr/>
        </p:nvSpPr>
        <p:spPr>
          <a:xfrm>
            <a:off x="6987004" y="5980867"/>
            <a:ext cx="656153" cy="656153"/>
          </a:xfrm>
          <a:prstGeom prst="roundRect">
            <a:avLst>
              <a:gd name="adj" fmla="val 139358"/>
            </a:avLst>
          </a:prstGeom>
          <a:solidFill>
            <a:srgbClr val="4950BC"/>
          </a:solidFill>
          <a:ln/>
        </p:spPr>
      </p:sp>
      <p:pic>
        <p:nvPicPr>
          <p:cNvPr id="36" name="Image 6" descr="preencoded.png"/>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83815" y="6177677"/>
            <a:ext cx="262414" cy="262414"/>
          </a:xfrm>
          <a:prstGeom prst="rect">
            <a:avLst/>
          </a:prstGeom>
        </p:spPr>
      </p:pic>
      <p:sp>
        <p:nvSpPr>
          <p:cNvPr id="37" name="Text 28"/>
          <p:cNvSpPr/>
          <p:nvPr/>
        </p:nvSpPr>
        <p:spPr>
          <a:xfrm>
            <a:off x="1014651" y="6855619"/>
            <a:ext cx="12600980" cy="349925"/>
          </a:xfrm>
          <a:prstGeom prst="rect">
            <a:avLst/>
          </a:prstGeom>
          <a:noFill/>
          <a:ln/>
        </p:spPr>
        <p:txBody>
          <a:bodyPr wrap="non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Demonstrate industry-relevant frontend development practices</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736044"/>
            <a:ext cx="4837867" cy="1204913"/>
          </a:xfrm>
          <a:prstGeom prst="rect">
            <a:avLst/>
          </a:prstGeom>
          <a:noFill/>
          <a:ln/>
        </p:spPr>
        <p:txBody>
          <a:bodyPr wrap="square" lIns="0" tIns="0" rIns="0" bIns="0" rtlCol="0" anchor="t"/>
          <a:lstStyle/>
          <a:p>
            <a:pPr marL="0" indent="0" algn="l">
              <a:lnSpc>
                <a:spcPts val="4700"/>
              </a:lnSpc>
              <a:buNone/>
            </a:pPr>
            <a:r>
              <a:rPr lang="en-US" sz="3750" b="1" dirty="0">
                <a:solidFill>
                  <a:srgbClr val="000000"/>
                </a:solidFill>
                <a:latin typeface="Inter Bold" pitchFamily="34" charset="0"/>
                <a:ea typeface="Inter Bold" pitchFamily="34" charset="-122"/>
                <a:cs typeface="Inter Bold" pitchFamily="34" charset="-120"/>
              </a:rPr>
              <a:t>System Architecture</a:t>
            </a:r>
            <a:endParaRPr lang="en-US" sz="3750" dirty="0"/>
          </a:p>
        </p:txBody>
      </p:sp>
      <p:pic>
        <p:nvPicPr>
          <p:cNvPr id="3" name="Image 0" descr="preencoded.png"/>
          <p:cNvPicPr>
            <a:picLocks noChangeAspect="1"/>
          </p:cNvPicPr>
          <p:nvPr/>
        </p:nvPicPr>
        <p:blipFill>
          <a:blip r:embed="rId3"/>
          <a:stretch>
            <a:fillRect/>
          </a:stretch>
        </p:blipFill>
        <p:spPr>
          <a:xfrm>
            <a:off x="793790" y="2326481"/>
            <a:ext cx="11022092" cy="516707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647462"/>
            <a:ext cx="5691188"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System Architecture</a:t>
            </a:r>
            <a:endParaRPr lang="en-US" sz="4450" dirty="0"/>
          </a:p>
        </p:txBody>
      </p:sp>
      <p:sp>
        <p:nvSpPr>
          <p:cNvPr id="3" name="Text 1"/>
          <p:cNvSpPr/>
          <p:nvPr/>
        </p:nvSpPr>
        <p:spPr>
          <a:xfrm>
            <a:off x="793790" y="1809869"/>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The MediPort system follows a three-tier architecture:</a:t>
            </a:r>
            <a:endParaRPr lang="en-US" sz="1750" dirty="0"/>
          </a:p>
        </p:txBody>
      </p:sp>
      <p:pic>
        <p:nvPicPr>
          <p:cNvPr id="4" name="Image 0" descr="preencoded.png"/>
          <p:cNvPicPr>
            <a:picLocks noChangeAspect="1"/>
          </p:cNvPicPr>
          <p:nvPr/>
        </p:nvPicPr>
        <p:blipFill>
          <a:blip r:embed="rId3"/>
          <a:stretch>
            <a:fillRect/>
          </a:stretch>
        </p:blipFill>
        <p:spPr>
          <a:xfrm>
            <a:off x="793790" y="2427922"/>
            <a:ext cx="6521410" cy="907256"/>
          </a:xfrm>
          <a:prstGeom prst="rect">
            <a:avLst/>
          </a:prstGeom>
        </p:spPr>
      </p:pic>
      <p:sp>
        <p:nvSpPr>
          <p:cNvPr id="5" name="Text 2"/>
          <p:cNvSpPr/>
          <p:nvPr/>
        </p:nvSpPr>
        <p:spPr>
          <a:xfrm>
            <a:off x="1020604" y="356199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Frontend Layer</a:t>
            </a:r>
            <a:endParaRPr lang="en-US" sz="2200" dirty="0"/>
          </a:p>
        </p:txBody>
      </p:sp>
      <p:sp>
        <p:nvSpPr>
          <p:cNvPr id="6" name="Text 3"/>
          <p:cNvSpPr/>
          <p:nvPr/>
        </p:nvSpPr>
        <p:spPr>
          <a:xfrm>
            <a:off x="1020604" y="4052411"/>
            <a:ext cx="6067782"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React-based responsive UI with role-based dashboards</a:t>
            </a:r>
            <a:endParaRPr lang="en-US" sz="1750" dirty="0"/>
          </a:p>
        </p:txBody>
      </p:sp>
      <p:pic>
        <p:nvPicPr>
          <p:cNvPr id="7" name="Image 1" descr="preencoded.png"/>
          <p:cNvPicPr>
            <a:picLocks noChangeAspect="1"/>
          </p:cNvPicPr>
          <p:nvPr/>
        </p:nvPicPr>
        <p:blipFill>
          <a:blip r:embed="rId4"/>
          <a:stretch>
            <a:fillRect/>
          </a:stretch>
        </p:blipFill>
        <p:spPr>
          <a:xfrm>
            <a:off x="7315200" y="2427922"/>
            <a:ext cx="6521410" cy="907256"/>
          </a:xfrm>
          <a:prstGeom prst="rect">
            <a:avLst/>
          </a:prstGeom>
        </p:spPr>
      </p:pic>
      <p:sp>
        <p:nvSpPr>
          <p:cNvPr id="8" name="Text 4"/>
          <p:cNvSpPr/>
          <p:nvPr/>
        </p:nvSpPr>
        <p:spPr>
          <a:xfrm>
            <a:off x="7542014" y="356199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Backend Layer</a:t>
            </a:r>
            <a:endParaRPr lang="en-US" sz="2200" dirty="0"/>
          </a:p>
        </p:txBody>
      </p:sp>
      <p:sp>
        <p:nvSpPr>
          <p:cNvPr id="9" name="Text 5"/>
          <p:cNvSpPr/>
          <p:nvPr/>
        </p:nvSpPr>
        <p:spPr>
          <a:xfrm>
            <a:off x="7542014" y="4052411"/>
            <a:ext cx="6067782"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Firebase services for authentication and real-time data management</a:t>
            </a:r>
            <a:endParaRPr lang="en-US" sz="1750" dirty="0"/>
          </a:p>
        </p:txBody>
      </p:sp>
      <p:pic>
        <p:nvPicPr>
          <p:cNvPr id="10" name="Image 2" descr="preencoded.png"/>
          <p:cNvPicPr>
            <a:picLocks noChangeAspect="1"/>
          </p:cNvPicPr>
          <p:nvPr/>
        </p:nvPicPr>
        <p:blipFill>
          <a:blip r:embed="rId5"/>
          <a:stretch>
            <a:fillRect/>
          </a:stretch>
        </p:blipFill>
        <p:spPr>
          <a:xfrm>
            <a:off x="793790" y="5005030"/>
            <a:ext cx="6521410" cy="907256"/>
          </a:xfrm>
          <a:prstGeom prst="rect">
            <a:avLst/>
          </a:prstGeom>
        </p:spPr>
      </p:pic>
      <p:sp>
        <p:nvSpPr>
          <p:cNvPr id="11" name="Text 6"/>
          <p:cNvSpPr/>
          <p:nvPr/>
        </p:nvSpPr>
        <p:spPr>
          <a:xfrm>
            <a:off x="1020604" y="613910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Database Layer</a:t>
            </a:r>
            <a:endParaRPr lang="en-US" sz="2200" dirty="0"/>
          </a:p>
        </p:txBody>
      </p:sp>
      <p:sp>
        <p:nvSpPr>
          <p:cNvPr id="12" name="Text 7"/>
          <p:cNvSpPr/>
          <p:nvPr/>
        </p:nvSpPr>
        <p:spPr>
          <a:xfrm>
            <a:off x="1020604" y="6629519"/>
            <a:ext cx="6067782"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Firestore for secure, scalable data storage</a:t>
            </a:r>
            <a:endParaRPr lang="en-US" sz="1750" dirty="0"/>
          </a:p>
        </p:txBody>
      </p:sp>
      <p:pic>
        <p:nvPicPr>
          <p:cNvPr id="13" name="Image 3" descr="preencoded.png"/>
          <p:cNvPicPr>
            <a:picLocks noChangeAspect="1"/>
          </p:cNvPicPr>
          <p:nvPr/>
        </p:nvPicPr>
        <p:blipFill>
          <a:blip r:embed="rId6"/>
          <a:stretch>
            <a:fillRect/>
          </a:stretch>
        </p:blipFill>
        <p:spPr>
          <a:xfrm>
            <a:off x="7315200" y="5005030"/>
            <a:ext cx="6521410" cy="907256"/>
          </a:xfrm>
          <a:prstGeom prst="rect">
            <a:avLst/>
          </a:prstGeom>
        </p:spPr>
      </p:pic>
      <p:sp>
        <p:nvSpPr>
          <p:cNvPr id="14" name="Text 8"/>
          <p:cNvSpPr/>
          <p:nvPr/>
        </p:nvSpPr>
        <p:spPr>
          <a:xfrm>
            <a:off x="7542014" y="613910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Integration</a:t>
            </a:r>
            <a:endParaRPr lang="en-US" sz="2200" dirty="0"/>
          </a:p>
        </p:txBody>
      </p:sp>
      <p:sp>
        <p:nvSpPr>
          <p:cNvPr id="15" name="Text 9"/>
          <p:cNvSpPr/>
          <p:nvPr/>
        </p:nvSpPr>
        <p:spPr>
          <a:xfrm>
            <a:off x="7542014" y="6629519"/>
            <a:ext cx="6067782"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Seamless API communication between layers with encrypted data transmission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730806"/>
            <a:ext cx="6959441" cy="637937"/>
          </a:xfrm>
          <a:prstGeom prst="rect">
            <a:avLst/>
          </a:prstGeom>
          <a:noFill/>
          <a:ln/>
        </p:spPr>
        <p:txBody>
          <a:bodyPr wrap="none" lIns="0" tIns="0" rIns="0" bIns="0" rtlCol="0" anchor="t"/>
          <a:lstStyle/>
          <a:p>
            <a:pPr marL="0" indent="0" algn="l">
              <a:lnSpc>
                <a:spcPts val="5000"/>
              </a:lnSpc>
              <a:buNone/>
            </a:pPr>
            <a:r>
              <a:rPr lang="en-US" sz="4000" b="1" dirty="0">
                <a:solidFill>
                  <a:srgbClr val="000000"/>
                </a:solidFill>
                <a:latin typeface="Inter Bold" pitchFamily="34" charset="0"/>
                <a:ea typeface="Inter Bold" pitchFamily="34" charset="-122"/>
                <a:cs typeface="Inter Bold" pitchFamily="34" charset="-120"/>
              </a:rPr>
              <a:t>Proposed System: MediPort</a:t>
            </a:r>
            <a:endParaRPr lang="en-US" sz="4000" dirty="0"/>
          </a:p>
        </p:txBody>
      </p:sp>
      <p:sp>
        <p:nvSpPr>
          <p:cNvPr id="3" name="Shape 1"/>
          <p:cNvSpPr/>
          <p:nvPr/>
        </p:nvSpPr>
        <p:spPr>
          <a:xfrm>
            <a:off x="793790" y="1777008"/>
            <a:ext cx="6419374" cy="1558647"/>
          </a:xfrm>
          <a:prstGeom prst="roundRect">
            <a:avLst>
              <a:gd name="adj" fmla="val 5501"/>
            </a:avLst>
          </a:prstGeom>
          <a:solidFill>
            <a:srgbClr val="DADBF1"/>
          </a:solidFill>
          <a:ln w="7620">
            <a:solidFill>
              <a:srgbClr val="C0C1D7"/>
            </a:solidFill>
            <a:prstDash val="solid"/>
          </a:ln>
        </p:spPr>
      </p:sp>
      <p:sp>
        <p:nvSpPr>
          <p:cNvPr id="4" name="Shape 2"/>
          <p:cNvSpPr/>
          <p:nvPr/>
        </p:nvSpPr>
        <p:spPr>
          <a:xfrm>
            <a:off x="1005483" y="1988701"/>
            <a:ext cx="612338" cy="612338"/>
          </a:xfrm>
          <a:prstGeom prst="roundRect">
            <a:avLst>
              <a:gd name="adj" fmla="val 14931436"/>
            </a:avLst>
          </a:prstGeom>
          <a:solidFill>
            <a:srgbClr val="4950BC"/>
          </a:solidFill>
          <a:ln/>
        </p:spPr>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73837" y="2157055"/>
            <a:ext cx="275511" cy="275511"/>
          </a:xfrm>
          <a:prstGeom prst="rect">
            <a:avLst/>
          </a:prstGeom>
        </p:spPr>
      </p:pic>
      <p:sp>
        <p:nvSpPr>
          <p:cNvPr id="6" name="Text 3"/>
          <p:cNvSpPr/>
          <p:nvPr/>
        </p:nvSpPr>
        <p:spPr>
          <a:xfrm>
            <a:off x="1005483" y="2805113"/>
            <a:ext cx="5622369" cy="318849"/>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Unified digital health identity for each patient</a:t>
            </a:r>
            <a:endParaRPr lang="en-US" sz="2000" dirty="0"/>
          </a:p>
        </p:txBody>
      </p:sp>
      <p:sp>
        <p:nvSpPr>
          <p:cNvPr id="7" name="Shape 4"/>
          <p:cNvSpPr/>
          <p:nvPr/>
        </p:nvSpPr>
        <p:spPr>
          <a:xfrm>
            <a:off x="7417237" y="1777008"/>
            <a:ext cx="6419374" cy="1558647"/>
          </a:xfrm>
          <a:prstGeom prst="roundRect">
            <a:avLst>
              <a:gd name="adj" fmla="val 5501"/>
            </a:avLst>
          </a:prstGeom>
          <a:solidFill>
            <a:srgbClr val="DADBF1"/>
          </a:solidFill>
          <a:ln w="7620">
            <a:solidFill>
              <a:srgbClr val="C0C1D7"/>
            </a:solidFill>
            <a:prstDash val="solid"/>
          </a:ln>
        </p:spPr>
      </p:sp>
      <p:sp>
        <p:nvSpPr>
          <p:cNvPr id="8" name="Shape 5"/>
          <p:cNvSpPr/>
          <p:nvPr/>
        </p:nvSpPr>
        <p:spPr>
          <a:xfrm>
            <a:off x="7628930" y="1988701"/>
            <a:ext cx="612338" cy="612338"/>
          </a:xfrm>
          <a:prstGeom prst="roundRect">
            <a:avLst>
              <a:gd name="adj" fmla="val 14931436"/>
            </a:avLst>
          </a:prstGeom>
          <a:solidFill>
            <a:srgbClr val="4950BC"/>
          </a:solidFill>
          <a:ln/>
        </p:spPr>
      </p:sp>
      <p:pic>
        <p:nvPicPr>
          <p:cNvPr id="9"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97284" y="2157055"/>
            <a:ext cx="275511" cy="275511"/>
          </a:xfrm>
          <a:prstGeom prst="rect">
            <a:avLst/>
          </a:prstGeom>
        </p:spPr>
      </p:pic>
      <p:sp>
        <p:nvSpPr>
          <p:cNvPr id="10" name="Text 6"/>
          <p:cNvSpPr/>
          <p:nvPr/>
        </p:nvSpPr>
        <p:spPr>
          <a:xfrm>
            <a:off x="7628930" y="2805113"/>
            <a:ext cx="5543312" cy="318849"/>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Centralized and secure medical data storage</a:t>
            </a:r>
            <a:endParaRPr lang="en-US" sz="2000" dirty="0"/>
          </a:p>
        </p:txBody>
      </p:sp>
      <p:sp>
        <p:nvSpPr>
          <p:cNvPr id="11" name="Shape 7"/>
          <p:cNvSpPr/>
          <p:nvPr/>
        </p:nvSpPr>
        <p:spPr>
          <a:xfrm>
            <a:off x="793790" y="3539728"/>
            <a:ext cx="6419374" cy="1877497"/>
          </a:xfrm>
          <a:prstGeom prst="roundRect">
            <a:avLst>
              <a:gd name="adj" fmla="val 4567"/>
            </a:avLst>
          </a:prstGeom>
          <a:solidFill>
            <a:srgbClr val="DADBF1"/>
          </a:solidFill>
          <a:ln w="7620">
            <a:solidFill>
              <a:srgbClr val="C0C1D7"/>
            </a:solidFill>
            <a:prstDash val="solid"/>
          </a:ln>
        </p:spPr>
      </p:sp>
      <p:sp>
        <p:nvSpPr>
          <p:cNvPr id="12" name="Shape 8"/>
          <p:cNvSpPr/>
          <p:nvPr/>
        </p:nvSpPr>
        <p:spPr>
          <a:xfrm>
            <a:off x="1005483" y="3751421"/>
            <a:ext cx="612338" cy="612338"/>
          </a:xfrm>
          <a:prstGeom prst="roundRect">
            <a:avLst>
              <a:gd name="adj" fmla="val 14931436"/>
            </a:avLst>
          </a:prstGeom>
          <a:solidFill>
            <a:srgbClr val="4950BC"/>
          </a:solidFill>
          <a:ln/>
        </p:spPr>
      </p:sp>
      <p:pic>
        <p:nvPicPr>
          <p:cNvPr id="13"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73837" y="3919776"/>
            <a:ext cx="275511" cy="275511"/>
          </a:xfrm>
          <a:prstGeom prst="rect">
            <a:avLst/>
          </a:prstGeom>
        </p:spPr>
      </p:pic>
      <p:sp>
        <p:nvSpPr>
          <p:cNvPr id="14" name="Text 9"/>
          <p:cNvSpPr/>
          <p:nvPr/>
        </p:nvSpPr>
        <p:spPr>
          <a:xfrm>
            <a:off x="1005483" y="4567833"/>
            <a:ext cx="5995987" cy="637699"/>
          </a:xfrm>
          <a:prstGeom prst="rect">
            <a:avLst/>
          </a:prstGeom>
          <a:noFill/>
          <a:ln/>
        </p:spPr>
        <p:txBody>
          <a:bodyPr wrap="squar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Role-based access for patients, doctors, chemists, and lab technicians</a:t>
            </a:r>
            <a:endParaRPr lang="en-US" sz="2000" dirty="0"/>
          </a:p>
        </p:txBody>
      </p:sp>
      <p:sp>
        <p:nvSpPr>
          <p:cNvPr id="15" name="Shape 10"/>
          <p:cNvSpPr/>
          <p:nvPr/>
        </p:nvSpPr>
        <p:spPr>
          <a:xfrm>
            <a:off x="7417237" y="3539728"/>
            <a:ext cx="6419374" cy="1877497"/>
          </a:xfrm>
          <a:prstGeom prst="roundRect">
            <a:avLst>
              <a:gd name="adj" fmla="val 4567"/>
            </a:avLst>
          </a:prstGeom>
          <a:solidFill>
            <a:srgbClr val="DADBF1"/>
          </a:solidFill>
          <a:ln w="7620">
            <a:solidFill>
              <a:srgbClr val="C0C1D7"/>
            </a:solidFill>
            <a:prstDash val="solid"/>
          </a:ln>
        </p:spPr>
      </p:sp>
      <p:sp>
        <p:nvSpPr>
          <p:cNvPr id="16" name="Shape 11"/>
          <p:cNvSpPr/>
          <p:nvPr/>
        </p:nvSpPr>
        <p:spPr>
          <a:xfrm>
            <a:off x="7628930" y="3751421"/>
            <a:ext cx="612338" cy="612338"/>
          </a:xfrm>
          <a:prstGeom prst="roundRect">
            <a:avLst>
              <a:gd name="adj" fmla="val 14931436"/>
            </a:avLst>
          </a:prstGeom>
          <a:solidFill>
            <a:srgbClr val="4950BC"/>
          </a:solidFill>
          <a:ln/>
        </p:spPr>
      </p:sp>
      <p:pic>
        <p:nvPicPr>
          <p:cNvPr id="17"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97284" y="3919776"/>
            <a:ext cx="275511" cy="275511"/>
          </a:xfrm>
          <a:prstGeom prst="rect">
            <a:avLst/>
          </a:prstGeom>
        </p:spPr>
      </p:pic>
      <p:sp>
        <p:nvSpPr>
          <p:cNvPr id="18" name="Text 12"/>
          <p:cNvSpPr/>
          <p:nvPr/>
        </p:nvSpPr>
        <p:spPr>
          <a:xfrm>
            <a:off x="7628930" y="4567833"/>
            <a:ext cx="5805845" cy="318849"/>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Real-time data availability across stakeholders</a:t>
            </a:r>
            <a:endParaRPr lang="en-US" sz="2000" dirty="0"/>
          </a:p>
        </p:txBody>
      </p:sp>
      <p:sp>
        <p:nvSpPr>
          <p:cNvPr id="19" name="Shape 13"/>
          <p:cNvSpPr/>
          <p:nvPr/>
        </p:nvSpPr>
        <p:spPr>
          <a:xfrm>
            <a:off x="793790" y="5621298"/>
            <a:ext cx="6419374" cy="1877497"/>
          </a:xfrm>
          <a:prstGeom prst="roundRect">
            <a:avLst>
              <a:gd name="adj" fmla="val 4567"/>
            </a:avLst>
          </a:prstGeom>
          <a:solidFill>
            <a:srgbClr val="DADBF1"/>
          </a:solidFill>
          <a:ln w="7620">
            <a:solidFill>
              <a:srgbClr val="C0C1D7"/>
            </a:solidFill>
            <a:prstDash val="solid"/>
          </a:ln>
        </p:spPr>
      </p:sp>
      <p:sp>
        <p:nvSpPr>
          <p:cNvPr id="20" name="Shape 14"/>
          <p:cNvSpPr/>
          <p:nvPr/>
        </p:nvSpPr>
        <p:spPr>
          <a:xfrm>
            <a:off x="1005483" y="5832991"/>
            <a:ext cx="612338" cy="612338"/>
          </a:xfrm>
          <a:prstGeom prst="roundRect">
            <a:avLst>
              <a:gd name="adj" fmla="val 14931436"/>
            </a:avLst>
          </a:prstGeom>
          <a:solidFill>
            <a:srgbClr val="4950BC"/>
          </a:solidFill>
          <a:ln/>
        </p:spPr>
      </p:sp>
      <p:pic>
        <p:nvPicPr>
          <p:cNvPr id="21"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73837" y="6001345"/>
            <a:ext cx="275511" cy="275511"/>
          </a:xfrm>
          <a:prstGeom prst="rect">
            <a:avLst/>
          </a:prstGeom>
        </p:spPr>
      </p:pic>
      <p:sp>
        <p:nvSpPr>
          <p:cNvPr id="22" name="Text 15"/>
          <p:cNvSpPr/>
          <p:nvPr/>
        </p:nvSpPr>
        <p:spPr>
          <a:xfrm>
            <a:off x="1005483" y="6649403"/>
            <a:ext cx="5995987" cy="637699"/>
          </a:xfrm>
          <a:prstGeom prst="rect">
            <a:avLst/>
          </a:prstGeom>
          <a:noFill/>
          <a:ln/>
        </p:spPr>
        <p:txBody>
          <a:bodyPr wrap="squar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Emergency QR-based access to critical information</a:t>
            </a:r>
            <a:endParaRPr lang="en-US" sz="2000" dirty="0"/>
          </a:p>
        </p:txBody>
      </p:sp>
      <p:sp>
        <p:nvSpPr>
          <p:cNvPr id="23" name="Shape 16"/>
          <p:cNvSpPr/>
          <p:nvPr/>
        </p:nvSpPr>
        <p:spPr>
          <a:xfrm>
            <a:off x="7417237" y="5621298"/>
            <a:ext cx="6419374" cy="1877497"/>
          </a:xfrm>
          <a:prstGeom prst="roundRect">
            <a:avLst>
              <a:gd name="adj" fmla="val 4567"/>
            </a:avLst>
          </a:prstGeom>
          <a:solidFill>
            <a:srgbClr val="DADBF1"/>
          </a:solidFill>
          <a:ln w="7620">
            <a:solidFill>
              <a:srgbClr val="C0C1D7"/>
            </a:solidFill>
            <a:prstDash val="solid"/>
          </a:ln>
        </p:spPr>
      </p:sp>
      <p:sp>
        <p:nvSpPr>
          <p:cNvPr id="24" name="Shape 17"/>
          <p:cNvSpPr/>
          <p:nvPr/>
        </p:nvSpPr>
        <p:spPr>
          <a:xfrm>
            <a:off x="7628930" y="5832991"/>
            <a:ext cx="612338" cy="612338"/>
          </a:xfrm>
          <a:prstGeom prst="roundRect">
            <a:avLst>
              <a:gd name="adj" fmla="val 14931436"/>
            </a:avLst>
          </a:prstGeom>
          <a:solidFill>
            <a:srgbClr val="4950BC"/>
          </a:solidFill>
          <a:ln/>
        </p:spPr>
      </p:sp>
      <p:pic>
        <p:nvPicPr>
          <p:cNvPr id="25" name="Image 5"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97284" y="6001345"/>
            <a:ext cx="275511" cy="275511"/>
          </a:xfrm>
          <a:prstGeom prst="rect">
            <a:avLst/>
          </a:prstGeom>
        </p:spPr>
      </p:pic>
      <p:sp>
        <p:nvSpPr>
          <p:cNvPr id="26" name="Text 18"/>
          <p:cNvSpPr/>
          <p:nvPr/>
        </p:nvSpPr>
        <p:spPr>
          <a:xfrm>
            <a:off x="7628930" y="6649403"/>
            <a:ext cx="5995987" cy="637699"/>
          </a:xfrm>
          <a:prstGeom prst="rect">
            <a:avLst/>
          </a:prstGeom>
          <a:noFill/>
          <a:ln/>
        </p:spPr>
        <p:txBody>
          <a:bodyPr wrap="squar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AI-powered decision support for medication safety</a:t>
            </a:r>
            <a:endParaRPr lang="en-US"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26996"/>
            <a:ext cx="5107543" cy="602456"/>
          </a:xfrm>
          <a:prstGeom prst="rect">
            <a:avLst/>
          </a:prstGeom>
          <a:noFill/>
          <a:ln/>
        </p:spPr>
        <p:txBody>
          <a:bodyPr wrap="none" lIns="0" tIns="0" rIns="0" bIns="0" rtlCol="0" anchor="t"/>
          <a:lstStyle/>
          <a:p>
            <a:pPr marL="0" indent="0" algn="l">
              <a:lnSpc>
                <a:spcPts val="4700"/>
              </a:lnSpc>
              <a:buNone/>
            </a:pPr>
            <a:r>
              <a:rPr lang="en-US" sz="3750" b="1" dirty="0">
                <a:solidFill>
                  <a:srgbClr val="000000"/>
                </a:solidFill>
                <a:latin typeface="Inter Bold" pitchFamily="34" charset="0"/>
                <a:ea typeface="Inter Bold" pitchFamily="34" charset="-122"/>
                <a:cs typeface="Inter Bold" pitchFamily="34" charset="-120"/>
              </a:rPr>
              <a:t>User Interface Design</a:t>
            </a:r>
            <a:endParaRPr lang="en-US" sz="3750" dirty="0"/>
          </a:p>
        </p:txBody>
      </p:sp>
      <p:sp>
        <p:nvSpPr>
          <p:cNvPr id="4" name="Shape 1"/>
          <p:cNvSpPr/>
          <p:nvPr/>
        </p:nvSpPr>
        <p:spPr>
          <a:xfrm>
            <a:off x="793790" y="1618655"/>
            <a:ext cx="7556421" cy="732473"/>
          </a:xfrm>
          <a:prstGeom prst="roundRect">
            <a:avLst>
              <a:gd name="adj" fmla="val 14980"/>
            </a:avLst>
          </a:prstGeom>
          <a:solidFill>
            <a:srgbClr val="FFFFFF"/>
          </a:solidFill>
          <a:ln w="22860">
            <a:solidFill>
              <a:srgbClr val="C0C1D7"/>
            </a:solidFill>
            <a:prstDash val="solid"/>
          </a:ln>
        </p:spPr>
      </p:sp>
      <p:sp>
        <p:nvSpPr>
          <p:cNvPr id="5" name="Shape 2"/>
          <p:cNvSpPr/>
          <p:nvPr/>
        </p:nvSpPr>
        <p:spPr>
          <a:xfrm>
            <a:off x="770930" y="1618655"/>
            <a:ext cx="91440" cy="732473"/>
          </a:xfrm>
          <a:prstGeom prst="roundRect">
            <a:avLst>
              <a:gd name="adj" fmla="val 88558"/>
            </a:avLst>
          </a:prstGeom>
          <a:solidFill>
            <a:srgbClr val="4950BC"/>
          </a:solidFill>
          <a:ln/>
        </p:spPr>
      </p:sp>
      <p:sp>
        <p:nvSpPr>
          <p:cNvPr id="6" name="Text 3"/>
          <p:cNvSpPr/>
          <p:nvPr/>
        </p:nvSpPr>
        <p:spPr>
          <a:xfrm>
            <a:off x="1077992" y="1834277"/>
            <a:ext cx="4810006" cy="301228"/>
          </a:xfrm>
          <a:prstGeom prst="rect">
            <a:avLst/>
          </a:prstGeom>
          <a:noFill/>
          <a:ln/>
        </p:spPr>
        <p:txBody>
          <a:bodyPr wrap="none" lIns="0" tIns="0" rIns="0" bIns="0" rtlCol="0" anchor="t"/>
          <a:lstStyle/>
          <a:p>
            <a:pPr marL="0" indent="0" algn="l">
              <a:lnSpc>
                <a:spcPts val="2350"/>
              </a:lnSpc>
              <a:buNone/>
            </a:pPr>
            <a:r>
              <a:rPr lang="en-US" sz="1850" b="1" dirty="0">
                <a:solidFill>
                  <a:srgbClr val="272525"/>
                </a:solidFill>
                <a:latin typeface="Inter Bold" pitchFamily="34" charset="0"/>
                <a:ea typeface="Inter Bold" pitchFamily="34" charset="-122"/>
                <a:cs typeface="Inter Bold" pitchFamily="34" charset="-120"/>
              </a:rPr>
              <a:t>Clean, modern, and responsive UI design</a:t>
            </a:r>
            <a:endParaRPr lang="en-US" sz="1850" dirty="0"/>
          </a:p>
        </p:txBody>
      </p:sp>
      <p:sp>
        <p:nvSpPr>
          <p:cNvPr id="7" name="Shape 4"/>
          <p:cNvSpPr/>
          <p:nvPr/>
        </p:nvSpPr>
        <p:spPr>
          <a:xfrm>
            <a:off x="793790" y="2543889"/>
            <a:ext cx="7556421" cy="732473"/>
          </a:xfrm>
          <a:prstGeom prst="roundRect">
            <a:avLst>
              <a:gd name="adj" fmla="val 14980"/>
            </a:avLst>
          </a:prstGeom>
          <a:solidFill>
            <a:srgbClr val="FFFFFF"/>
          </a:solidFill>
          <a:ln w="22860">
            <a:solidFill>
              <a:srgbClr val="C0C1D7"/>
            </a:solidFill>
            <a:prstDash val="solid"/>
          </a:ln>
        </p:spPr>
      </p:sp>
      <p:sp>
        <p:nvSpPr>
          <p:cNvPr id="8" name="Shape 5"/>
          <p:cNvSpPr/>
          <p:nvPr/>
        </p:nvSpPr>
        <p:spPr>
          <a:xfrm>
            <a:off x="770930" y="2543889"/>
            <a:ext cx="91440" cy="732473"/>
          </a:xfrm>
          <a:prstGeom prst="roundRect">
            <a:avLst>
              <a:gd name="adj" fmla="val 88558"/>
            </a:avLst>
          </a:prstGeom>
          <a:solidFill>
            <a:srgbClr val="4950BC"/>
          </a:solidFill>
          <a:ln/>
        </p:spPr>
      </p:sp>
      <p:sp>
        <p:nvSpPr>
          <p:cNvPr id="9" name="Text 6"/>
          <p:cNvSpPr/>
          <p:nvPr/>
        </p:nvSpPr>
        <p:spPr>
          <a:xfrm>
            <a:off x="1077992" y="2759512"/>
            <a:ext cx="5200650" cy="301228"/>
          </a:xfrm>
          <a:prstGeom prst="rect">
            <a:avLst/>
          </a:prstGeom>
          <a:noFill/>
          <a:ln/>
        </p:spPr>
        <p:txBody>
          <a:bodyPr wrap="none" lIns="0" tIns="0" rIns="0" bIns="0" rtlCol="0" anchor="t"/>
          <a:lstStyle/>
          <a:p>
            <a:pPr marL="0" indent="0" algn="l">
              <a:lnSpc>
                <a:spcPts val="2350"/>
              </a:lnSpc>
              <a:buNone/>
            </a:pPr>
            <a:r>
              <a:rPr lang="en-US" sz="1850" b="1" dirty="0">
                <a:solidFill>
                  <a:srgbClr val="272525"/>
                </a:solidFill>
                <a:latin typeface="Inter Bold" pitchFamily="34" charset="0"/>
                <a:ea typeface="Inter Bold" pitchFamily="34" charset="-122"/>
                <a:cs typeface="Inter Bold" pitchFamily="34" charset="-120"/>
              </a:rPr>
              <a:t>Role-specific dashboards for different users</a:t>
            </a:r>
            <a:endParaRPr lang="en-US" sz="1850" dirty="0"/>
          </a:p>
        </p:txBody>
      </p:sp>
      <p:sp>
        <p:nvSpPr>
          <p:cNvPr id="10" name="Shape 7"/>
          <p:cNvSpPr/>
          <p:nvPr/>
        </p:nvSpPr>
        <p:spPr>
          <a:xfrm>
            <a:off x="793790" y="3469124"/>
            <a:ext cx="7556421" cy="732473"/>
          </a:xfrm>
          <a:prstGeom prst="roundRect">
            <a:avLst>
              <a:gd name="adj" fmla="val 14980"/>
            </a:avLst>
          </a:prstGeom>
          <a:solidFill>
            <a:srgbClr val="FFFFFF"/>
          </a:solidFill>
          <a:ln w="22860">
            <a:solidFill>
              <a:srgbClr val="C0C1D7"/>
            </a:solidFill>
            <a:prstDash val="solid"/>
          </a:ln>
        </p:spPr>
      </p:sp>
      <p:sp>
        <p:nvSpPr>
          <p:cNvPr id="11" name="Shape 8"/>
          <p:cNvSpPr/>
          <p:nvPr/>
        </p:nvSpPr>
        <p:spPr>
          <a:xfrm>
            <a:off x="770930" y="3469124"/>
            <a:ext cx="91440" cy="732473"/>
          </a:xfrm>
          <a:prstGeom prst="roundRect">
            <a:avLst>
              <a:gd name="adj" fmla="val 88558"/>
            </a:avLst>
          </a:prstGeom>
          <a:solidFill>
            <a:srgbClr val="4950BC"/>
          </a:solidFill>
          <a:ln/>
        </p:spPr>
      </p:sp>
      <p:sp>
        <p:nvSpPr>
          <p:cNvPr id="12" name="Text 9"/>
          <p:cNvSpPr/>
          <p:nvPr/>
        </p:nvSpPr>
        <p:spPr>
          <a:xfrm>
            <a:off x="1077992" y="3684746"/>
            <a:ext cx="3591044" cy="301228"/>
          </a:xfrm>
          <a:prstGeom prst="rect">
            <a:avLst/>
          </a:prstGeom>
          <a:noFill/>
          <a:ln/>
        </p:spPr>
        <p:txBody>
          <a:bodyPr wrap="none" lIns="0" tIns="0" rIns="0" bIns="0" rtlCol="0" anchor="t"/>
          <a:lstStyle/>
          <a:p>
            <a:pPr marL="0" indent="0" algn="l">
              <a:lnSpc>
                <a:spcPts val="2350"/>
              </a:lnSpc>
              <a:buNone/>
            </a:pPr>
            <a:r>
              <a:rPr lang="en-US" sz="1850" b="1" dirty="0">
                <a:solidFill>
                  <a:srgbClr val="272525"/>
                </a:solidFill>
                <a:latin typeface="Inter Bold" pitchFamily="34" charset="0"/>
                <a:ea typeface="Inter Bold" pitchFamily="34" charset="-122"/>
                <a:cs typeface="Inter Bold" pitchFamily="34" charset="-120"/>
              </a:rPr>
              <a:t>Minimal navigation complexity</a:t>
            </a:r>
            <a:endParaRPr lang="en-US" sz="1850" dirty="0"/>
          </a:p>
        </p:txBody>
      </p:sp>
      <p:sp>
        <p:nvSpPr>
          <p:cNvPr id="13" name="Shape 10"/>
          <p:cNvSpPr/>
          <p:nvPr/>
        </p:nvSpPr>
        <p:spPr>
          <a:xfrm>
            <a:off x="793790" y="4394359"/>
            <a:ext cx="7556421" cy="732473"/>
          </a:xfrm>
          <a:prstGeom prst="roundRect">
            <a:avLst>
              <a:gd name="adj" fmla="val 14980"/>
            </a:avLst>
          </a:prstGeom>
          <a:solidFill>
            <a:srgbClr val="FFFFFF"/>
          </a:solidFill>
          <a:ln w="22860">
            <a:solidFill>
              <a:srgbClr val="C0C1D7"/>
            </a:solidFill>
            <a:prstDash val="solid"/>
          </a:ln>
        </p:spPr>
      </p:sp>
      <p:sp>
        <p:nvSpPr>
          <p:cNvPr id="14" name="Shape 11"/>
          <p:cNvSpPr/>
          <p:nvPr/>
        </p:nvSpPr>
        <p:spPr>
          <a:xfrm>
            <a:off x="770930" y="4394359"/>
            <a:ext cx="91440" cy="732473"/>
          </a:xfrm>
          <a:prstGeom prst="roundRect">
            <a:avLst>
              <a:gd name="adj" fmla="val 88558"/>
            </a:avLst>
          </a:prstGeom>
          <a:solidFill>
            <a:srgbClr val="4950BC"/>
          </a:solidFill>
          <a:ln/>
        </p:spPr>
      </p:sp>
      <p:sp>
        <p:nvSpPr>
          <p:cNvPr id="15" name="Text 12"/>
          <p:cNvSpPr/>
          <p:nvPr/>
        </p:nvSpPr>
        <p:spPr>
          <a:xfrm>
            <a:off x="1077992" y="4609981"/>
            <a:ext cx="6098619" cy="301228"/>
          </a:xfrm>
          <a:prstGeom prst="rect">
            <a:avLst/>
          </a:prstGeom>
          <a:noFill/>
          <a:ln/>
        </p:spPr>
        <p:txBody>
          <a:bodyPr wrap="none" lIns="0" tIns="0" rIns="0" bIns="0" rtlCol="0" anchor="t"/>
          <a:lstStyle/>
          <a:p>
            <a:pPr marL="0" indent="0" algn="l">
              <a:lnSpc>
                <a:spcPts val="2350"/>
              </a:lnSpc>
              <a:buNone/>
            </a:pPr>
            <a:r>
              <a:rPr lang="en-US" sz="1850" b="1" dirty="0">
                <a:solidFill>
                  <a:srgbClr val="272525"/>
                </a:solidFill>
                <a:latin typeface="Inter Bold" pitchFamily="34" charset="0"/>
                <a:ea typeface="Inter Bold" pitchFamily="34" charset="-122"/>
                <a:cs typeface="Inter Bold" pitchFamily="34" charset="-120"/>
              </a:rPr>
              <a:t>Built with Tailwind CSS and reusable UI components</a:t>
            </a:r>
            <a:endParaRPr lang="en-US" sz="1850" dirty="0"/>
          </a:p>
        </p:txBody>
      </p:sp>
      <p:sp>
        <p:nvSpPr>
          <p:cNvPr id="16" name="Shape 13"/>
          <p:cNvSpPr/>
          <p:nvPr/>
        </p:nvSpPr>
        <p:spPr>
          <a:xfrm>
            <a:off x="793790" y="5319593"/>
            <a:ext cx="7556421" cy="732473"/>
          </a:xfrm>
          <a:prstGeom prst="roundRect">
            <a:avLst>
              <a:gd name="adj" fmla="val 14980"/>
            </a:avLst>
          </a:prstGeom>
          <a:solidFill>
            <a:srgbClr val="FFFFFF"/>
          </a:solidFill>
          <a:ln w="22860">
            <a:solidFill>
              <a:srgbClr val="C0C1D7"/>
            </a:solidFill>
            <a:prstDash val="solid"/>
          </a:ln>
        </p:spPr>
      </p:sp>
      <p:sp>
        <p:nvSpPr>
          <p:cNvPr id="17" name="Shape 14"/>
          <p:cNvSpPr/>
          <p:nvPr/>
        </p:nvSpPr>
        <p:spPr>
          <a:xfrm>
            <a:off x="770930" y="5319593"/>
            <a:ext cx="91440" cy="732473"/>
          </a:xfrm>
          <a:prstGeom prst="roundRect">
            <a:avLst>
              <a:gd name="adj" fmla="val 88558"/>
            </a:avLst>
          </a:prstGeom>
          <a:solidFill>
            <a:srgbClr val="4950BC"/>
          </a:solidFill>
          <a:ln/>
        </p:spPr>
      </p:sp>
      <p:sp>
        <p:nvSpPr>
          <p:cNvPr id="18" name="Text 15"/>
          <p:cNvSpPr/>
          <p:nvPr/>
        </p:nvSpPr>
        <p:spPr>
          <a:xfrm>
            <a:off x="1077992" y="5535216"/>
            <a:ext cx="4175046" cy="301228"/>
          </a:xfrm>
          <a:prstGeom prst="rect">
            <a:avLst/>
          </a:prstGeom>
          <a:noFill/>
          <a:ln/>
        </p:spPr>
        <p:txBody>
          <a:bodyPr wrap="none" lIns="0" tIns="0" rIns="0" bIns="0" rtlCol="0" anchor="t"/>
          <a:lstStyle/>
          <a:p>
            <a:pPr marL="0" indent="0" algn="l">
              <a:lnSpc>
                <a:spcPts val="2350"/>
              </a:lnSpc>
              <a:buNone/>
            </a:pPr>
            <a:r>
              <a:rPr lang="en-US" sz="1850" b="1" dirty="0">
                <a:solidFill>
                  <a:srgbClr val="272525"/>
                </a:solidFill>
                <a:latin typeface="Inter Bold" pitchFamily="34" charset="0"/>
                <a:ea typeface="Inter Bold" pitchFamily="34" charset="-122"/>
                <a:cs typeface="Inter Bold" pitchFamily="34" charset="-120"/>
              </a:rPr>
              <a:t>Focus on accessibility and usability</a:t>
            </a:r>
            <a:endParaRPr lang="en-US" sz="1850" dirty="0"/>
          </a:p>
        </p:txBody>
      </p:sp>
      <p:sp>
        <p:nvSpPr>
          <p:cNvPr id="19" name="Shape 16"/>
          <p:cNvSpPr/>
          <p:nvPr/>
        </p:nvSpPr>
        <p:spPr>
          <a:xfrm>
            <a:off x="793790" y="6244828"/>
            <a:ext cx="7556421" cy="732473"/>
          </a:xfrm>
          <a:prstGeom prst="roundRect">
            <a:avLst>
              <a:gd name="adj" fmla="val 14980"/>
            </a:avLst>
          </a:prstGeom>
          <a:solidFill>
            <a:srgbClr val="FFFFFF"/>
          </a:solidFill>
          <a:ln w="22860">
            <a:solidFill>
              <a:srgbClr val="C0C1D7"/>
            </a:solidFill>
            <a:prstDash val="solid"/>
          </a:ln>
        </p:spPr>
      </p:sp>
      <p:sp>
        <p:nvSpPr>
          <p:cNvPr id="20" name="Shape 17"/>
          <p:cNvSpPr/>
          <p:nvPr/>
        </p:nvSpPr>
        <p:spPr>
          <a:xfrm>
            <a:off x="770930" y="6244828"/>
            <a:ext cx="91440" cy="732473"/>
          </a:xfrm>
          <a:prstGeom prst="roundRect">
            <a:avLst>
              <a:gd name="adj" fmla="val 88558"/>
            </a:avLst>
          </a:prstGeom>
          <a:solidFill>
            <a:srgbClr val="4950BC"/>
          </a:solidFill>
          <a:ln/>
        </p:spPr>
      </p:sp>
      <p:sp>
        <p:nvSpPr>
          <p:cNvPr id="21" name="Text 18"/>
          <p:cNvSpPr/>
          <p:nvPr/>
        </p:nvSpPr>
        <p:spPr>
          <a:xfrm>
            <a:off x="1077992" y="6460450"/>
            <a:ext cx="5532596" cy="301228"/>
          </a:xfrm>
          <a:prstGeom prst="rect">
            <a:avLst/>
          </a:prstGeom>
          <a:noFill/>
          <a:ln/>
        </p:spPr>
        <p:txBody>
          <a:bodyPr wrap="none" lIns="0" tIns="0" rIns="0" bIns="0" rtlCol="0" anchor="t"/>
          <a:lstStyle/>
          <a:p>
            <a:pPr marL="0" indent="0" algn="l">
              <a:lnSpc>
                <a:spcPts val="2350"/>
              </a:lnSpc>
              <a:buNone/>
            </a:pPr>
            <a:r>
              <a:rPr lang="en-US" sz="1850" b="1" dirty="0">
                <a:solidFill>
                  <a:srgbClr val="272525"/>
                </a:solidFill>
                <a:latin typeface="Inter Bold" pitchFamily="34" charset="0"/>
                <a:ea typeface="Inter Bold" pitchFamily="34" charset="-122"/>
                <a:cs typeface="Inter Bold" pitchFamily="34" charset="-120"/>
              </a:rPr>
              <a:t>Optimized for both desktop and mobile devices</a:t>
            </a:r>
            <a:endParaRPr lang="en-US" sz="1850" dirty="0"/>
          </a:p>
        </p:txBody>
      </p:sp>
      <p:sp>
        <p:nvSpPr>
          <p:cNvPr id="22" name="Text 19"/>
          <p:cNvSpPr/>
          <p:nvPr/>
        </p:nvSpPr>
        <p:spPr>
          <a:xfrm>
            <a:off x="793790" y="7194113"/>
            <a:ext cx="7556421" cy="308372"/>
          </a:xfrm>
          <a:prstGeom prst="rect">
            <a:avLst/>
          </a:prstGeom>
          <a:noFill/>
          <a:ln/>
        </p:spPr>
        <p:txBody>
          <a:bodyPr wrap="non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UI screenshots and wireframes showcase the implementation</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910</Words>
  <Application>Microsoft Office PowerPoint</Application>
  <PresentationFormat>Custom</PresentationFormat>
  <Paragraphs>161</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Inter Bold</vt:lpstr>
      <vt:lpstr>Inter Light</vt:lpstr>
      <vt:lpstr>Inter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Anish Rajput</cp:lastModifiedBy>
  <cp:revision>2</cp:revision>
  <dcterms:created xsi:type="dcterms:W3CDTF">2026-01-06T10:08:27Z</dcterms:created>
  <dcterms:modified xsi:type="dcterms:W3CDTF">2026-01-06T10:11:34Z</dcterms:modified>
</cp:coreProperties>
</file>